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86" r:id="rId1"/>
    <p:sldMasterId id="2147483888" r:id="rId2"/>
  </p:sldMasterIdLst>
  <p:notesMasterIdLst>
    <p:notesMasterId r:id="rId22"/>
  </p:notesMasterIdLst>
  <p:sldIdLst>
    <p:sldId id="801" r:id="rId3"/>
    <p:sldId id="803" r:id="rId4"/>
    <p:sldId id="804" r:id="rId5"/>
    <p:sldId id="809" r:id="rId6"/>
    <p:sldId id="813" r:id="rId7"/>
    <p:sldId id="814" r:id="rId8"/>
    <p:sldId id="805" r:id="rId9"/>
    <p:sldId id="815" r:id="rId10"/>
    <p:sldId id="817" r:id="rId11"/>
    <p:sldId id="818" r:id="rId12"/>
    <p:sldId id="819" r:id="rId13"/>
    <p:sldId id="820" r:id="rId14"/>
    <p:sldId id="821" r:id="rId15"/>
    <p:sldId id="822" r:id="rId16"/>
    <p:sldId id="810" r:id="rId17"/>
    <p:sldId id="816" r:id="rId18"/>
    <p:sldId id="806" r:id="rId19"/>
    <p:sldId id="812" r:id="rId20"/>
    <p:sldId id="811" r:id="rId21"/>
  </p:sldIdLst>
  <p:sldSz cx="9144000" cy="6858000" type="screen4x3"/>
  <p:notesSz cx="7010400" cy="9296400"/>
  <p:defaultTextStyle>
    <a:defPPr>
      <a:defRPr lang="en-US"/>
    </a:defPPr>
    <a:lvl1pPr algn="l" rtl="0" fontAlgn="base">
      <a:spcBef>
        <a:spcPct val="0"/>
      </a:spcBef>
      <a:spcAft>
        <a:spcPct val="0"/>
      </a:spcAft>
      <a:defRPr sz="1400" kern="1200">
        <a:solidFill>
          <a:schemeClr val="tx1"/>
        </a:solidFill>
        <a:latin typeface="Verdana" pitchFamily="34" charset="0"/>
        <a:ea typeface="+mn-ea"/>
        <a:cs typeface="Arial" charset="0"/>
      </a:defRPr>
    </a:lvl1pPr>
    <a:lvl2pPr marL="457200" algn="l" rtl="0" fontAlgn="base">
      <a:spcBef>
        <a:spcPct val="0"/>
      </a:spcBef>
      <a:spcAft>
        <a:spcPct val="0"/>
      </a:spcAft>
      <a:defRPr sz="1400" kern="1200">
        <a:solidFill>
          <a:schemeClr val="tx1"/>
        </a:solidFill>
        <a:latin typeface="Verdana" pitchFamily="34" charset="0"/>
        <a:ea typeface="+mn-ea"/>
        <a:cs typeface="Arial" charset="0"/>
      </a:defRPr>
    </a:lvl2pPr>
    <a:lvl3pPr marL="914400" algn="l" rtl="0" fontAlgn="base">
      <a:spcBef>
        <a:spcPct val="0"/>
      </a:spcBef>
      <a:spcAft>
        <a:spcPct val="0"/>
      </a:spcAft>
      <a:defRPr sz="1400" kern="1200">
        <a:solidFill>
          <a:schemeClr val="tx1"/>
        </a:solidFill>
        <a:latin typeface="Verdana" pitchFamily="34" charset="0"/>
        <a:ea typeface="+mn-ea"/>
        <a:cs typeface="Arial" charset="0"/>
      </a:defRPr>
    </a:lvl3pPr>
    <a:lvl4pPr marL="1371600" algn="l" rtl="0" fontAlgn="base">
      <a:spcBef>
        <a:spcPct val="0"/>
      </a:spcBef>
      <a:spcAft>
        <a:spcPct val="0"/>
      </a:spcAft>
      <a:defRPr sz="1400" kern="1200">
        <a:solidFill>
          <a:schemeClr val="tx1"/>
        </a:solidFill>
        <a:latin typeface="Verdana" pitchFamily="34" charset="0"/>
        <a:ea typeface="+mn-ea"/>
        <a:cs typeface="Arial" charset="0"/>
      </a:defRPr>
    </a:lvl4pPr>
    <a:lvl5pPr marL="1828800" algn="l" rtl="0" fontAlgn="base">
      <a:spcBef>
        <a:spcPct val="0"/>
      </a:spcBef>
      <a:spcAft>
        <a:spcPct val="0"/>
      </a:spcAft>
      <a:defRPr sz="1400" kern="1200">
        <a:solidFill>
          <a:schemeClr val="tx1"/>
        </a:solidFill>
        <a:latin typeface="Verdana" pitchFamily="34" charset="0"/>
        <a:ea typeface="+mn-ea"/>
        <a:cs typeface="Arial" charset="0"/>
      </a:defRPr>
    </a:lvl5pPr>
    <a:lvl6pPr marL="2286000" algn="l" defTabSz="914400" rtl="0" eaLnBrk="1" latinLnBrk="0" hangingPunct="1">
      <a:defRPr sz="1400" kern="1200">
        <a:solidFill>
          <a:schemeClr val="tx1"/>
        </a:solidFill>
        <a:latin typeface="Verdana" pitchFamily="34" charset="0"/>
        <a:ea typeface="+mn-ea"/>
        <a:cs typeface="Arial" charset="0"/>
      </a:defRPr>
    </a:lvl6pPr>
    <a:lvl7pPr marL="2743200" algn="l" defTabSz="914400" rtl="0" eaLnBrk="1" latinLnBrk="0" hangingPunct="1">
      <a:defRPr sz="1400" kern="1200">
        <a:solidFill>
          <a:schemeClr val="tx1"/>
        </a:solidFill>
        <a:latin typeface="Verdana" pitchFamily="34" charset="0"/>
        <a:ea typeface="+mn-ea"/>
        <a:cs typeface="Arial" charset="0"/>
      </a:defRPr>
    </a:lvl7pPr>
    <a:lvl8pPr marL="3200400" algn="l" defTabSz="914400" rtl="0" eaLnBrk="1" latinLnBrk="0" hangingPunct="1">
      <a:defRPr sz="1400" kern="1200">
        <a:solidFill>
          <a:schemeClr val="tx1"/>
        </a:solidFill>
        <a:latin typeface="Verdana" pitchFamily="34" charset="0"/>
        <a:ea typeface="+mn-ea"/>
        <a:cs typeface="Arial" charset="0"/>
      </a:defRPr>
    </a:lvl8pPr>
    <a:lvl9pPr marL="3657600" algn="l" defTabSz="914400" rtl="0" eaLnBrk="1" latinLnBrk="0" hangingPunct="1">
      <a:defRPr sz="1400" kern="1200">
        <a:solidFill>
          <a:schemeClr val="tx1"/>
        </a:solidFill>
        <a:latin typeface="Verdana" pitchFamily="34" charset="0"/>
        <a:ea typeface="+mn-ea"/>
        <a:cs typeface="Arial" charset="0"/>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66FF"/>
    <a:srgbClr val="6600FF"/>
    <a:srgbClr val="0000FF"/>
    <a:srgbClr val="CCFF33"/>
    <a:srgbClr val="CCCC00"/>
    <a:srgbClr val="FF0000"/>
    <a:srgbClr val="969696"/>
    <a:srgbClr val="CC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417" autoAdjust="0"/>
    <p:restoredTop sz="92008" autoAdjust="0"/>
  </p:normalViewPr>
  <p:slideViewPr>
    <p:cSldViewPr snapToGrid="0">
      <p:cViewPr varScale="1">
        <p:scale>
          <a:sx n="100" d="100"/>
          <a:sy n="100" d="100"/>
        </p:scale>
        <p:origin x="-2240"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notesMaster" Target="notesMasters/notesMaster1.xml"/><Relationship Id="rId23" Type="http://schemas.openxmlformats.org/officeDocument/2006/relationships/printerSettings" Target="printerSettings/printerSettings1.bin"/><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6834" name="Rectangle 2"/>
          <p:cNvSpPr>
            <a:spLocks noGrp="1" noChangeArrowheads="1"/>
          </p:cNvSpPr>
          <p:nvPr>
            <p:ph type="hdr" sz="quarter"/>
          </p:nvPr>
        </p:nvSpPr>
        <p:spPr bwMode="auto">
          <a:xfrm>
            <a:off x="0"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atin typeface="Arial" charset="0"/>
              </a:defRPr>
            </a:lvl1pPr>
          </a:lstStyle>
          <a:p>
            <a:pPr>
              <a:defRPr/>
            </a:pPr>
            <a:endParaRPr lang="en-US" altLang="en-US"/>
          </a:p>
        </p:txBody>
      </p:sp>
      <p:sp>
        <p:nvSpPr>
          <p:cNvPr id="376835" name="Rectangle 3"/>
          <p:cNvSpPr>
            <a:spLocks noGrp="1" noChangeArrowheads="1"/>
          </p:cNvSpPr>
          <p:nvPr>
            <p:ph type="dt" idx="1"/>
          </p:nvPr>
        </p:nvSpPr>
        <p:spPr bwMode="auto">
          <a:xfrm>
            <a:off x="3970338"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pPr>
              <a:defRPr/>
            </a:pPr>
            <a:endParaRPr lang="en-US" altLang="en-US"/>
          </a:p>
        </p:txBody>
      </p:sp>
      <p:sp>
        <p:nvSpPr>
          <p:cNvPr id="43012"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76837" name="Rectangle 5"/>
          <p:cNvSpPr>
            <a:spLocks noGrp="1" noChangeArrowheads="1"/>
          </p:cNvSpPr>
          <p:nvPr>
            <p:ph type="body" sz="quarter" idx="3"/>
          </p:nvPr>
        </p:nvSpPr>
        <p:spPr bwMode="auto">
          <a:xfrm>
            <a:off x="701675" y="4416425"/>
            <a:ext cx="5607050" cy="4183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noProof="0" smtClean="0"/>
              <a:t>Click to edit Master text styles</a:t>
            </a:r>
          </a:p>
          <a:p>
            <a:pPr lvl="1"/>
            <a:r>
              <a:rPr lang="en-US" altLang="en-US" noProof="0" smtClean="0"/>
              <a:t>Second level</a:t>
            </a:r>
          </a:p>
          <a:p>
            <a:pPr lvl="2"/>
            <a:r>
              <a:rPr lang="en-US" altLang="en-US" noProof="0" smtClean="0"/>
              <a:t>Third level</a:t>
            </a:r>
          </a:p>
          <a:p>
            <a:pPr lvl="3"/>
            <a:r>
              <a:rPr lang="en-US" altLang="en-US" noProof="0" smtClean="0"/>
              <a:t>Fourth level</a:t>
            </a:r>
          </a:p>
          <a:p>
            <a:pPr lvl="4"/>
            <a:r>
              <a:rPr lang="en-US" altLang="en-US" noProof="0" smtClean="0"/>
              <a:t>Fifth level</a:t>
            </a:r>
          </a:p>
        </p:txBody>
      </p:sp>
      <p:sp>
        <p:nvSpPr>
          <p:cNvPr id="376838" name="Rectangle 6"/>
          <p:cNvSpPr>
            <a:spLocks noGrp="1" noChangeArrowheads="1"/>
          </p:cNvSpPr>
          <p:nvPr>
            <p:ph type="ftr" sz="quarter" idx="4"/>
          </p:nvPr>
        </p:nvSpPr>
        <p:spPr bwMode="auto">
          <a:xfrm>
            <a:off x="0"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Arial" charset="0"/>
              </a:defRPr>
            </a:lvl1pPr>
          </a:lstStyle>
          <a:p>
            <a:pPr>
              <a:defRPr/>
            </a:pPr>
            <a:endParaRPr lang="en-US" altLang="en-US"/>
          </a:p>
        </p:txBody>
      </p:sp>
      <p:sp>
        <p:nvSpPr>
          <p:cNvPr id="376839" name="Rectangle 7"/>
          <p:cNvSpPr>
            <a:spLocks noGrp="1" noChangeArrowheads="1"/>
          </p:cNvSpPr>
          <p:nvPr>
            <p:ph type="sldNum" sz="quarter" idx="5"/>
          </p:nvPr>
        </p:nvSpPr>
        <p:spPr bwMode="auto">
          <a:xfrm>
            <a:off x="3970338"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Arial" charset="0"/>
              </a:defRPr>
            </a:lvl1pPr>
          </a:lstStyle>
          <a:p>
            <a:pPr>
              <a:defRPr/>
            </a:pPr>
            <a:fld id="{26BA3E63-191B-4776-8083-A3E6DE5C58D2}" type="slidenum">
              <a:rPr lang="en-US" altLang="en-US"/>
              <a:pPr>
                <a:defRPr/>
              </a:pPr>
              <a:t>‹#›</a:t>
            </a:fld>
            <a:endParaRPr lang="en-US" altLang="en-US"/>
          </a:p>
        </p:txBody>
      </p:sp>
    </p:spTree>
    <p:extLst>
      <p:ext uri="{BB962C8B-B14F-4D97-AF65-F5344CB8AC3E}">
        <p14:creationId xmlns:p14="http://schemas.microsoft.com/office/powerpoint/2010/main" val="17059071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6BA3E63-191B-4776-8083-A3E6DE5C58D2}" type="slidenum">
              <a:rPr lang="en-US" altLang="en-US" smtClean="0"/>
              <a:pPr>
                <a:defRPr/>
              </a:pPr>
              <a:t>4</a:t>
            </a:fld>
            <a:endParaRPr lang="en-US" altLang="en-US"/>
          </a:p>
        </p:txBody>
      </p:sp>
    </p:spTree>
    <p:extLst>
      <p:ext uri="{BB962C8B-B14F-4D97-AF65-F5344CB8AC3E}">
        <p14:creationId xmlns:p14="http://schemas.microsoft.com/office/powerpoint/2010/main" val="3181698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6BA3E63-191B-4776-8083-A3E6DE5C58D2}" type="slidenum">
              <a:rPr lang="en-US" altLang="en-US" smtClean="0"/>
              <a:pPr>
                <a:defRPr/>
              </a:pPr>
              <a:t>5</a:t>
            </a:fld>
            <a:endParaRPr lang="en-US" altLang="en-US"/>
          </a:p>
        </p:txBody>
      </p:sp>
    </p:spTree>
    <p:extLst>
      <p:ext uri="{BB962C8B-B14F-4D97-AF65-F5344CB8AC3E}">
        <p14:creationId xmlns:p14="http://schemas.microsoft.com/office/powerpoint/2010/main" val="333154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6BA3E63-191B-4776-8083-A3E6DE5C58D2}" type="slidenum">
              <a:rPr lang="en-US" altLang="en-US" smtClean="0"/>
              <a:pPr>
                <a:defRPr/>
              </a:pPr>
              <a:t>8</a:t>
            </a:fld>
            <a:endParaRPr lang="en-US" altLang="en-US"/>
          </a:p>
        </p:txBody>
      </p:sp>
    </p:spTree>
    <p:extLst>
      <p:ext uri="{BB962C8B-B14F-4D97-AF65-F5344CB8AC3E}">
        <p14:creationId xmlns:p14="http://schemas.microsoft.com/office/powerpoint/2010/main" val="8190825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26BA3E63-191B-4776-8083-A3E6DE5C58D2}" type="slidenum">
              <a:rPr lang="en-US" altLang="en-US" smtClean="0"/>
              <a:pPr>
                <a:defRPr/>
              </a:pPr>
              <a:t>9</a:t>
            </a:fld>
            <a:endParaRPr lang="en-US" altLang="en-US"/>
          </a:p>
        </p:txBody>
      </p:sp>
    </p:spTree>
    <p:extLst>
      <p:ext uri="{BB962C8B-B14F-4D97-AF65-F5344CB8AC3E}">
        <p14:creationId xmlns:p14="http://schemas.microsoft.com/office/powerpoint/2010/main" val="28270299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26BA3E63-191B-4776-8083-A3E6DE5C58D2}" type="slidenum">
              <a:rPr lang="en-US" altLang="en-US" smtClean="0"/>
              <a:pPr>
                <a:defRPr/>
              </a:pPr>
              <a:t>10</a:t>
            </a:fld>
            <a:endParaRPr lang="en-US" altLang="en-US"/>
          </a:p>
        </p:txBody>
      </p:sp>
    </p:spTree>
    <p:extLst>
      <p:ext uri="{BB962C8B-B14F-4D97-AF65-F5344CB8AC3E}">
        <p14:creationId xmlns:p14="http://schemas.microsoft.com/office/powerpoint/2010/main" val="356224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e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p:cNvSpPr>
            <a:spLocks noChangeArrowheads="1"/>
          </p:cNvSpPr>
          <p:nvPr/>
        </p:nvSpPr>
        <p:spPr bwMode="auto">
          <a:xfrm>
            <a:off x="228600" y="2889250"/>
            <a:ext cx="2870200" cy="201613"/>
          </a:xfrm>
          <a:prstGeom prst="rect">
            <a:avLst/>
          </a:prstGeom>
          <a:solidFill>
            <a:srgbClr val="7402C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defRPr/>
            </a:pPr>
            <a:endParaRPr lang="en-US" altLang="en-US" smtClean="0"/>
          </a:p>
        </p:txBody>
      </p:sp>
      <p:sp>
        <p:nvSpPr>
          <p:cNvPr id="5" name="Rectangle 4"/>
          <p:cNvSpPr>
            <a:spLocks noChangeArrowheads="1"/>
          </p:cNvSpPr>
          <p:nvPr/>
        </p:nvSpPr>
        <p:spPr bwMode="auto">
          <a:xfrm>
            <a:off x="3098800" y="2889250"/>
            <a:ext cx="2870200" cy="201613"/>
          </a:xfrm>
          <a:prstGeom prst="rect">
            <a:avLst/>
          </a:prstGeom>
          <a:solidFill>
            <a:srgbClr val="7402C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defRPr/>
            </a:pPr>
            <a:endParaRPr lang="en-US" altLang="en-US" smtClean="0"/>
          </a:p>
        </p:txBody>
      </p:sp>
      <p:sp>
        <p:nvSpPr>
          <p:cNvPr id="6" name="Rectangle 5"/>
          <p:cNvSpPr>
            <a:spLocks noChangeArrowheads="1"/>
          </p:cNvSpPr>
          <p:nvPr/>
        </p:nvSpPr>
        <p:spPr bwMode="auto">
          <a:xfrm>
            <a:off x="5969000" y="2889250"/>
            <a:ext cx="2870200" cy="201613"/>
          </a:xfrm>
          <a:prstGeom prst="rect">
            <a:avLst/>
          </a:prstGeom>
          <a:solidFill>
            <a:srgbClr val="7402C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defRPr/>
            </a:pPr>
            <a:endParaRPr lang="en-US" altLang="en-US" smtClean="0"/>
          </a:p>
        </p:txBody>
      </p:sp>
      <p:sp>
        <p:nvSpPr>
          <p:cNvPr id="409602" name="Rectangle 2"/>
          <p:cNvSpPr>
            <a:spLocks noGrp="1" noChangeArrowheads="1"/>
          </p:cNvSpPr>
          <p:nvPr>
            <p:ph type="ctrTitle"/>
          </p:nvPr>
        </p:nvSpPr>
        <p:spPr>
          <a:xfrm>
            <a:off x="685800" y="685800"/>
            <a:ext cx="7772400" cy="2127250"/>
          </a:xfrm>
        </p:spPr>
        <p:txBody>
          <a:bodyPr/>
          <a:lstStyle>
            <a:lvl1pPr>
              <a:defRPr/>
            </a:lvl1pPr>
          </a:lstStyle>
          <a:p>
            <a:pPr lvl="0"/>
            <a:endParaRPr lang="en-US" altLang="en-US" noProof="0" smtClean="0"/>
          </a:p>
        </p:txBody>
      </p:sp>
      <p:sp>
        <p:nvSpPr>
          <p:cNvPr id="409603" name="Rectangle 3"/>
          <p:cNvSpPr>
            <a:spLocks noGrp="1" noChangeArrowheads="1"/>
          </p:cNvSpPr>
          <p:nvPr>
            <p:ph type="subTitle" idx="1"/>
          </p:nvPr>
        </p:nvSpPr>
        <p:spPr>
          <a:xfrm>
            <a:off x="1371600" y="3270250"/>
            <a:ext cx="6400800" cy="2209800"/>
          </a:xfrm>
        </p:spPr>
        <p:txBody>
          <a:bodyPr/>
          <a:lstStyle>
            <a:lvl1pPr marL="0" indent="0" algn="ctr">
              <a:buFont typeface="Wingdings" pitchFamily="2" charset="2"/>
              <a:buNone/>
              <a:defRPr/>
            </a:lvl1pPr>
          </a:lstStyle>
          <a:p>
            <a:pPr lvl="0"/>
            <a:endParaRPr lang="en-US" altLang="en-US" noProof="0" smtClean="0"/>
          </a:p>
        </p:txBody>
      </p:sp>
      <p:sp>
        <p:nvSpPr>
          <p:cNvPr id="8" name="Rectangle 6"/>
          <p:cNvSpPr>
            <a:spLocks noGrp="1" noChangeArrowheads="1"/>
          </p:cNvSpPr>
          <p:nvPr>
            <p:ph type="sldNum" sz="quarter" idx="11"/>
          </p:nvPr>
        </p:nvSpPr>
        <p:spPr>
          <a:xfrm>
            <a:off x="6553200" y="6248400"/>
            <a:ext cx="2133600" cy="457200"/>
          </a:xfrm>
        </p:spPr>
        <p:txBody>
          <a:bodyPr/>
          <a:lstStyle>
            <a:lvl1pPr>
              <a:defRPr sz="1000" i="0"/>
            </a:lvl1pPr>
          </a:lstStyle>
          <a:p>
            <a:pPr>
              <a:defRPr/>
            </a:pPr>
            <a:r>
              <a:rPr lang="en-US" altLang="en-US"/>
              <a:t>Page </a:t>
            </a:r>
            <a:fld id="{958FF682-3BDD-43D1-80B5-B91BF0AFF6C5}" type="slidenum">
              <a:rPr lang="en-US" altLang="en-US"/>
              <a:pPr>
                <a:defRPr/>
              </a:pPr>
              <a:t>‹#›</a:t>
            </a:fld>
            <a:endParaRPr lang="en-US" altLang="en-US"/>
          </a:p>
        </p:txBody>
      </p:sp>
    </p:spTree>
    <p:extLst>
      <p:ext uri="{BB962C8B-B14F-4D97-AF65-F5344CB8AC3E}">
        <p14:creationId xmlns:p14="http://schemas.microsoft.com/office/powerpoint/2010/main" val="1328437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ln/>
        </p:spPr>
        <p:txBody>
          <a:bodyPr/>
          <a:lstStyle>
            <a:lvl1pPr>
              <a:defRPr/>
            </a:lvl1pPr>
          </a:lstStyle>
          <a:p>
            <a:pPr>
              <a:defRPr/>
            </a:pPr>
            <a:fld id="{421AECD2-ED80-48A2-AA0D-CB4B0F3A6461}" type="slidenum">
              <a:rPr lang="en-US" altLang="en-US"/>
              <a:pPr>
                <a:defRPr/>
              </a:pPr>
              <a:t>‹#›</a:t>
            </a:fld>
            <a:endParaRPr lang="en-US" altLang="en-US"/>
          </a:p>
        </p:txBody>
      </p:sp>
    </p:spTree>
    <p:extLst>
      <p:ext uri="{BB962C8B-B14F-4D97-AF65-F5344CB8AC3E}">
        <p14:creationId xmlns:p14="http://schemas.microsoft.com/office/powerpoint/2010/main" val="196583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7813"/>
            <a:ext cx="2057400" cy="585311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7813"/>
            <a:ext cx="6019800" cy="585311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ln/>
        </p:spPr>
        <p:txBody>
          <a:bodyPr/>
          <a:lstStyle>
            <a:lvl1pPr>
              <a:defRPr/>
            </a:lvl1pPr>
          </a:lstStyle>
          <a:p>
            <a:pPr>
              <a:defRPr/>
            </a:pPr>
            <a:fld id="{C7B86189-8DD8-492A-8116-9A600EFEFFFE}" type="slidenum">
              <a:rPr lang="en-US" altLang="en-US"/>
              <a:pPr>
                <a:defRPr/>
              </a:pPr>
              <a:t>‹#›</a:t>
            </a:fld>
            <a:endParaRPr lang="en-US" altLang="en-US"/>
          </a:p>
        </p:txBody>
      </p:sp>
    </p:spTree>
    <p:extLst>
      <p:ext uri="{BB962C8B-B14F-4D97-AF65-F5344CB8AC3E}">
        <p14:creationId xmlns:p14="http://schemas.microsoft.com/office/powerpoint/2010/main" val="36801653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7813"/>
            <a:ext cx="8229600" cy="712787"/>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143000"/>
            <a:ext cx="4038600" cy="49879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143000"/>
            <a:ext cx="4038600" cy="49879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6"/>
          <p:cNvSpPr>
            <a:spLocks noGrp="1" noChangeArrowheads="1"/>
          </p:cNvSpPr>
          <p:nvPr>
            <p:ph type="sldNum" sz="quarter" idx="10"/>
          </p:nvPr>
        </p:nvSpPr>
        <p:spPr>
          <a:ln/>
        </p:spPr>
        <p:txBody>
          <a:bodyPr/>
          <a:lstStyle>
            <a:lvl1pPr>
              <a:defRPr/>
            </a:lvl1pPr>
          </a:lstStyle>
          <a:p>
            <a:pPr>
              <a:defRPr/>
            </a:pPr>
            <a:fld id="{BEBF1F4F-3364-49F3-A057-0415F9726F86}" type="slidenum">
              <a:rPr lang="en-US" altLang="en-US"/>
              <a:pPr>
                <a:defRPr/>
              </a:pPr>
              <a:t>‹#›</a:t>
            </a:fld>
            <a:endParaRPr lang="en-US" altLang="en-US"/>
          </a:p>
        </p:txBody>
      </p:sp>
    </p:spTree>
    <p:extLst>
      <p:ext uri="{BB962C8B-B14F-4D97-AF65-F5344CB8AC3E}">
        <p14:creationId xmlns:p14="http://schemas.microsoft.com/office/powerpoint/2010/main" val="17881461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49" descr="satellite image of a hurricane storm's eye"/>
          <p:cNvPicPr preferRelativeResize="0">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4638" y="3665538"/>
            <a:ext cx="8593137" cy="2230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Line 5"/>
          <p:cNvSpPr>
            <a:spLocks noChangeShapeType="1"/>
          </p:cNvSpPr>
          <p:nvPr/>
        </p:nvSpPr>
        <p:spPr bwMode="auto">
          <a:xfrm flipV="1">
            <a:off x="274638" y="1050925"/>
            <a:ext cx="8594725"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nvGrpSpPr>
          <p:cNvPr id="6" name="Group 6"/>
          <p:cNvGrpSpPr>
            <a:grpSpLocks/>
          </p:cNvGrpSpPr>
          <p:nvPr/>
        </p:nvGrpSpPr>
        <p:grpSpPr bwMode="auto">
          <a:xfrm>
            <a:off x="274638" y="3665538"/>
            <a:ext cx="8594725" cy="2233612"/>
            <a:chOff x="160" y="2308"/>
            <a:chExt cx="5437" cy="1399"/>
          </a:xfrm>
        </p:grpSpPr>
        <p:sp>
          <p:nvSpPr>
            <p:cNvPr id="7" name="Rectangle 7"/>
            <p:cNvSpPr>
              <a:spLocks noChangeArrowheads="1"/>
            </p:cNvSpPr>
            <p:nvPr/>
          </p:nvSpPr>
          <p:spPr bwMode="auto">
            <a:xfrm>
              <a:off x="160" y="2308"/>
              <a:ext cx="858" cy="288"/>
            </a:xfrm>
            <a:prstGeom prst="rect">
              <a:avLst/>
            </a:prstGeom>
            <a:solidFill>
              <a:srgbClr val="FEFFFE">
                <a:alpha val="49019"/>
              </a:srgbClr>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defRPr/>
              </a:pPr>
              <a:endParaRPr lang="en-US" altLang="en-US" smtClean="0"/>
            </a:p>
          </p:txBody>
        </p:sp>
        <p:sp>
          <p:nvSpPr>
            <p:cNvPr id="8" name="Rectangle 8"/>
            <p:cNvSpPr>
              <a:spLocks noChangeArrowheads="1"/>
            </p:cNvSpPr>
            <p:nvPr/>
          </p:nvSpPr>
          <p:spPr bwMode="auto">
            <a:xfrm>
              <a:off x="160" y="2862"/>
              <a:ext cx="858" cy="289"/>
            </a:xfrm>
            <a:prstGeom prst="rect">
              <a:avLst/>
            </a:prstGeom>
            <a:solidFill>
              <a:srgbClr val="FEFFFE">
                <a:alpha val="49019"/>
              </a:srgbClr>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defRPr/>
              </a:pPr>
              <a:endParaRPr lang="en-US" altLang="en-US" smtClean="0"/>
            </a:p>
          </p:txBody>
        </p:sp>
        <p:sp>
          <p:nvSpPr>
            <p:cNvPr id="9" name="Rectangle 9"/>
            <p:cNvSpPr>
              <a:spLocks noChangeArrowheads="1"/>
            </p:cNvSpPr>
            <p:nvPr/>
          </p:nvSpPr>
          <p:spPr bwMode="auto">
            <a:xfrm>
              <a:off x="160" y="3419"/>
              <a:ext cx="269" cy="288"/>
            </a:xfrm>
            <a:prstGeom prst="rect">
              <a:avLst/>
            </a:prstGeom>
            <a:solidFill>
              <a:srgbClr val="FEFFFE">
                <a:alpha val="49019"/>
              </a:srgbClr>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defRPr/>
              </a:pPr>
              <a:endParaRPr lang="en-US" altLang="en-US" smtClean="0"/>
            </a:p>
          </p:txBody>
        </p:sp>
        <p:sp>
          <p:nvSpPr>
            <p:cNvPr id="10" name="Rectangle 10"/>
            <p:cNvSpPr>
              <a:spLocks noChangeArrowheads="1"/>
            </p:cNvSpPr>
            <p:nvPr/>
          </p:nvSpPr>
          <p:spPr bwMode="auto">
            <a:xfrm>
              <a:off x="4739" y="2308"/>
              <a:ext cx="858" cy="288"/>
            </a:xfrm>
            <a:prstGeom prst="rect">
              <a:avLst/>
            </a:prstGeom>
            <a:solidFill>
              <a:srgbClr val="FEFFFE">
                <a:alpha val="49019"/>
              </a:srgbClr>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defRPr/>
              </a:pPr>
              <a:endParaRPr lang="en-US" altLang="en-US" smtClean="0"/>
            </a:p>
          </p:txBody>
        </p:sp>
        <p:sp>
          <p:nvSpPr>
            <p:cNvPr id="11" name="Rectangle 11"/>
            <p:cNvSpPr>
              <a:spLocks noChangeArrowheads="1"/>
            </p:cNvSpPr>
            <p:nvPr/>
          </p:nvSpPr>
          <p:spPr bwMode="auto">
            <a:xfrm>
              <a:off x="4739" y="2862"/>
              <a:ext cx="858" cy="289"/>
            </a:xfrm>
            <a:prstGeom prst="rect">
              <a:avLst/>
            </a:prstGeom>
            <a:solidFill>
              <a:srgbClr val="FEFFFE">
                <a:alpha val="49019"/>
              </a:srgbClr>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defRPr/>
              </a:pPr>
              <a:endParaRPr lang="en-US" altLang="en-US" smtClean="0"/>
            </a:p>
          </p:txBody>
        </p:sp>
        <p:sp>
          <p:nvSpPr>
            <p:cNvPr id="12" name="Rectangle 12"/>
            <p:cNvSpPr>
              <a:spLocks noChangeArrowheads="1"/>
            </p:cNvSpPr>
            <p:nvPr/>
          </p:nvSpPr>
          <p:spPr bwMode="auto">
            <a:xfrm>
              <a:off x="5328" y="3419"/>
              <a:ext cx="269" cy="288"/>
            </a:xfrm>
            <a:prstGeom prst="rect">
              <a:avLst/>
            </a:prstGeom>
            <a:solidFill>
              <a:srgbClr val="FEFFFE">
                <a:alpha val="49019"/>
              </a:srgbClr>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defRPr/>
              </a:pPr>
              <a:endParaRPr lang="en-US" altLang="en-US" smtClean="0"/>
            </a:p>
          </p:txBody>
        </p:sp>
        <p:sp>
          <p:nvSpPr>
            <p:cNvPr id="13" name="Freeform 13"/>
            <p:cNvSpPr>
              <a:spLocks/>
            </p:cNvSpPr>
            <p:nvPr/>
          </p:nvSpPr>
          <p:spPr bwMode="auto">
            <a:xfrm>
              <a:off x="1305" y="2308"/>
              <a:ext cx="2862" cy="288"/>
            </a:xfrm>
            <a:custGeom>
              <a:avLst/>
              <a:gdLst>
                <a:gd name="T0" fmla="*/ 0 w 2880"/>
                <a:gd name="T1" fmla="*/ 0 h 288"/>
                <a:gd name="T2" fmla="*/ 0 w 2880"/>
                <a:gd name="T3" fmla="*/ 288 h 288"/>
                <a:gd name="T4" fmla="*/ 2808 w 2880"/>
                <a:gd name="T5" fmla="*/ 288 h 288"/>
                <a:gd name="T6" fmla="*/ 2767 w 2880"/>
                <a:gd name="T7" fmla="*/ 256 h 288"/>
                <a:gd name="T8" fmla="*/ 2594 w 2880"/>
                <a:gd name="T9" fmla="*/ 134 h 288"/>
                <a:gd name="T10" fmla="*/ 2370 w 2880"/>
                <a:gd name="T11" fmla="*/ 46 h 288"/>
                <a:gd name="T12" fmla="*/ 2174 w 2880"/>
                <a:gd name="T13" fmla="*/ 10 h 288"/>
                <a:gd name="T14" fmla="*/ 2060 w 2880"/>
                <a:gd name="T15" fmla="*/ 0 h 288"/>
                <a:gd name="T16" fmla="*/ 0 w 2880"/>
                <a:gd name="T17" fmla="*/ 0 h 28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880" h="288">
                  <a:moveTo>
                    <a:pt x="0" y="0"/>
                  </a:moveTo>
                  <a:lnTo>
                    <a:pt x="0" y="288"/>
                  </a:lnTo>
                  <a:lnTo>
                    <a:pt x="2880" y="288"/>
                  </a:lnTo>
                  <a:lnTo>
                    <a:pt x="2838" y="256"/>
                  </a:lnTo>
                  <a:cubicBezTo>
                    <a:pt x="2838" y="256"/>
                    <a:pt x="2728" y="169"/>
                    <a:pt x="2660" y="134"/>
                  </a:cubicBezTo>
                  <a:cubicBezTo>
                    <a:pt x="2592" y="99"/>
                    <a:pt x="2502" y="67"/>
                    <a:pt x="2430" y="46"/>
                  </a:cubicBezTo>
                  <a:cubicBezTo>
                    <a:pt x="2358" y="25"/>
                    <a:pt x="2283" y="18"/>
                    <a:pt x="2230" y="10"/>
                  </a:cubicBezTo>
                  <a:lnTo>
                    <a:pt x="2112" y="0"/>
                  </a:lnTo>
                  <a:lnTo>
                    <a:pt x="0" y="0"/>
                  </a:lnTo>
                  <a:close/>
                </a:path>
              </a:pathLst>
            </a:custGeom>
            <a:solidFill>
              <a:srgbClr val="FEFFFE">
                <a:alpha val="49019"/>
              </a:srgbClr>
            </a:solidFill>
            <a:ln>
              <a:noFill/>
            </a:ln>
            <a:extLst>
              <a:ext uri="{91240B29-F687-4f45-9708-019B960494DF}">
                <a14:hiddenLine xmlns:a14="http://schemas.microsoft.com/office/drawing/2010/main" w="9525">
                  <a:solidFill>
                    <a:schemeClr val="tx1"/>
                  </a:solidFill>
                  <a:round/>
                  <a:headEnd/>
                  <a:tailEnd/>
                </a14:hiddenLine>
              </a:ext>
            </a:extLst>
          </p:spPr>
          <p:txBody>
            <a:bodyPr wrap="none" anchor="ctr"/>
            <a:lstStyle/>
            <a:p>
              <a:endParaRPr lang="en-US"/>
            </a:p>
          </p:txBody>
        </p:sp>
        <p:sp>
          <p:nvSpPr>
            <p:cNvPr id="14" name="Freeform 14"/>
            <p:cNvSpPr>
              <a:spLocks/>
            </p:cNvSpPr>
            <p:nvPr/>
          </p:nvSpPr>
          <p:spPr bwMode="auto">
            <a:xfrm>
              <a:off x="1305" y="2862"/>
              <a:ext cx="3174" cy="291"/>
            </a:xfrm>
            <a:custGeom>
              <a:avLst/>
              <a:gdLst>
                <a:gd name="T0" fmla="*/ 0 w 3194"/>
                <a:gd name="T1" fmla="*/ 0 h 290"/>
                <a:gd name="T2" fmla="*/ 0 w 3194"/>
                <a:gd name="T3" fmla="*/ 292 h 290"/>
                <a:gd name="T4" fmla="*/ 3114 w 3194"/>
                <a:gd name="T5" fmla="*/ 294 h 290"/>
                <a:gd name="T6" fmla="*/ 3108 w 3194"/>
                <a:gd name="T7" fmla="*/ 260 h 290"/>
                <a:gd name="T8" fmla="*/ 3081 w 3194"/>
                <a:gd name="T9" fmla="*/ 150 h 290"/>
                <a:gd name="T10" fmla="*/ 3041 w 3194"/>
                <a:gd name="T11" fmla="*/ 34 h 290"/>
                <a:gd name="T12" fmla="*/ 3026 w 3194"/>
                <a:gd name="T13" fmla="*/ 2 h 290"/>
                <a:gd name="T14" fmla="*/ 0 w 3194"/>
                <a:gd name="T15" fmla="*/ 0 h 29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94" h="290">
                  <a:moveTo>
                    <a:pt x="0" y="0"/>
                  </a:moveTo>
                  <a:lnTo>
                    <a:pt x="0" y="288"/>
                  </a:lnTo>
                  <a:lnTo>
                    <a:pt x="3194" y="290"/>
                  </a:lnTo>
                  <a:lnTo>
                    <a:pt x="3188" y="256"/>
                  </a:lnTo>
                  <a:cubicBezTo>
                    <a:pt x="3182" y="232"/>
                    <a:pt x="3172" y="183"/>
                    <a:pt x="3160" y="146"/>
                  </a:cubicBezTo>
                  <a:cubicBezTo>
                    <a:pt x="3146" y="103"/>
                    <a:pt x="3128" y="58"/>
                    <a:pt x="3118" y="34"/>
                  </a:cubicBezTo>
                  <a:lnTo>
                    <a:pt x="3102" y="2"/>
                  </a:lnTo>
                  <a:lnTo>
                    <a:pt x="0" y="0"/>
                  </a:lnTo>
                  <a:close/>
                </a:path>
              </a:pathLst>
            </a:custGeom>
            <a:solidFill>
              <a:srgbClr val="FEFFFE">
                <a:alpha val="49019"/>
              </a:srgbClr>
            </a:solidFill>
            <a:ln>
              <a:noFill/>
            </a:ln>
            <a:extLst>
              <a:ext uri="{91240B29-F687-4f45-9708-019B960494DF}">
                <a14:hiddenLine xmlns:a14="http://schemas.microsoft.com/office/drawing/2010/main" w="9525">
                  <a:solidFill>
                    <a:schemeClr val="tx1"/>
                  </a:solidFill>
                  <a:round/>
                  <a:headEnd/>
                  <a:tailEnd/>
                </a14:hiddenLine>
              </a:ext>
            </a:extLst>
          </p:spPr>
          <p:txBody>
            <a:bodyPr wrap="none" anchor="ctr"/>
            <a:lstStyle/>
            <a:p>
              <a:endParaRPr lang="en-US"/>
            </a:p>
          </p:txBody>
        </p:sp>
        <p:sp>
          <p:nvSpPr>
            <p:cNvPr id="15" name="Freeform 15"/>
            <p:cNvSpPr>
              <a:spLocks/>
            </p:cNvSpPr>
            <p:nvPr/>
          </p:nvSpPr>
          <p:spPr bwMode="auto">
            <a:xfrm>
              <a:off x="3595" y="3417"/>
              <a:ext cx="916" cy="290"/>
            </a:xfrm>
            <a:custGeom>
              <a:avLst/>
              <a:gdLst>
                <a:gd name="T0" fmla="*/ 0 w 3194"/>
                <a:gd name="T1" fmla="*/ 290 h 290"/>
                <a:gd name="T2" fmla="*/ 0 w 3194"/>
                <a:gd name="T3" fmla="*/ 2 h 290"/>
                <a:gd name="T4" fmla="*/ 22 w 3194"/>
                <a:gd name="T5" fmla="*/ 0 h 290"/>
                <a:gd name="T6" fmla="*/ 22 w 3194"/>
                <a:gd name="T7" fmla="*/ 156 h 290"/>
                <a:gd name="T8" fmla="*/ 21 w 3194"/>
                <a:gd name="T9" fmla="*/ 254 h 290"/>
                <a:gd name="T10" fmla="*/ 21 w 3194"/>
                <a:gd name="T11" fmla="*/ 290 h 290"/>
                <a:gd name="T12" fmla="*/ 0 w 3194"/>
                <a:gd name="T13" fmla="*/ 290 h 29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194" h="290">
                  <a:moveTo>
                    <a:pt x="0" y="290"/>
                  </a:moveTo>
                  <a:lnTo>
                    <a:pt x="0" y="2"/>
                  </a:lnTo>
                  <a:lnTo>
                    <a:pt x="3194" y="0"/>
                  </a:lnTo>
                  <a:lnTo>
                    <a:pt x="3176" y="156"/>
                  </a:lnTo>
                  <a:cubicBezTo>
                    <a:pt x="3169" y="198"/>
                    <a:pt x="3162" y="232"/>
                    <a:pt x="3150" y="254"/>
                  </a:cubicBezTo>
                  <a:lnTo>
                    <a:pt x="3140" y="290"/>
                  </a:lnTo>
                  <a:lnTo>
                    <a:pt x="0" y="290"/>
                  </a:lnTo>
                  <a:close/>
                </a:path>
              </a:pathLst>
            </a:custGeom>
            <a:solidFill>
              <a:srgbClr val="FEFFFE">
                <a:alpha val="49019"/>
              </a:srgbClr>
            </a:solidFill>
            <a:ln>
              <a:noFill/>
            </a:ln>
            <a:extLst>
              <a:ext uri="{91240B29-F687-4f45-9708-019B960494DF}">
                <a14:hiddenLine xmlns:a14="http://schemas.microsoft.com/office/drawing/2010/main" w="9525">
                  <a:solidFill>
                    <a:schemeClr val="tx1"/>
                  </a:solidFill>
                  <a:round/>
                  <a:headEnd/>
                  <a:tailEnd/>
                </a14:hiddenLine>
              </a:ext>
            </a:extLst>
          </p:spPr>
          <p:txBody>
            <a:bodyPr wrap="none" anchor="ctr"/>
            <a:lstStyle/>
            <a:p>
              <a:endParaRPr lang="en-US"/>
            </a:p>
          </p:txBody>
        </p:sp>
        <p:sp>
          <p:nvSpPr>
            <p:cNvPr id="16" name="Rectangle 16"/>
            <p:cNvSpPr>
              <a:spLocks noChangeArrowheads="1"/>
            </p:cNvSpPr>
            <p:nvPr/>
          </p:nvSpPr>
          <p:spPr bwMode="auto">
            <a:xfrm>
              <a:off x="1877" y="3419"/>
              <a:ext cx="858" cy="288"/>
            </a:xfrm>
            <a:prstGeom prst="rect">
              <a:avLst/>
            </a:prstGeom>
            <a:solidFill>
              <a:srgbClr val="FEFFFE">
                <a:alpha val="49019"/>
              </a:srgbClr>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defRPr/>
              </a:pPr>
              <a:endParaRPr lang="en-US" altLang="en-US" smtClean="0"/>
            </a:p>
          </p:txBody>
        </p:sp>
      </p:grpSp>
      <p:sp>
        <p:nvSpPr>
          <p:cNvPr id="510979" name="Rectangle 3"/>
          <p:cNvSpPr>
            <a:spLocks noGrp="1" noChangeArrowheads="1"/>
          </p:cNvSpPr>
          <p:nvPr>
            <p:ph type="ctrTitle"/>
          </p:nvPr>
        </p:nvSpPr>
        <p:spPr>
          <a:xfrm>
            <a:off x="139700" y="1417638"/>
            <a:ext cx="8729663" cy="2011362"/>
          </a:xfrm>
        </p:spPr>
        <p:txBody>
          <a:bodyPr anchor="b"/>
          <a:lstStyle>
            <a:lvl1pPr>
              <a:defRPr sz="3500">
                <a:solidFill>
                  <a:schemeClr val="bg1"/>
                </a:solidFill>
              </a:defRPr>
            </a:lvl1pPr>
          </a:lstStyle>
          <a:p>
            <a:pPr lvl="0"/>
            <a:r>
              <a:rPr lang="en-US" altLang="en-US" noProof="0" smtClean="0"/>
              <a:t>Click to edit Master title style</a:t>
            </a:r>
          </a:p>
        </p:txBody>
      </p:sp>
      <p:sp>
        <p:nvSpPr>
          <p:cNvPr id="510980" name="Rectangle 4"/>
          <p:cNvSpPr>
            <a:spLocks noGrp="1" noChangeArrowheads="1"/>
          </p:cNvSpPr>
          <p:nvPr>
            <p:ph type="subTitle" idx="1"/>
          </p:nvPr>
        </p:nvSpPr>
        <p:spPr>
          <a:xfrm>
            <a:off x="182563" y="528638"/>
            <a:ext cx="7769225" cy="530225"/>
          </a:xfrm>
        </p:spPr>
        <p:txBody>
          <a:bodyPr anchor="b"/>
          <a:lstStyle>
            <a:lvl1pPr marL="0" indent="0">
              <a:buFont typeface="Wingdings" pitchFamily="2" charset="2"/>
              <a:buNone/>
              <a:defRPr sz="1200" b="1"/>
            </a:lvl1pPr>
          </a:lstStyle>
          <a:p>
            <a:pPr lvl="0"/>
            <a:endParaRPr lang="en-US" altLang="en-US" noProof="0" smtClean="0"/>
          </a:p>
        </p:txBody>
      </p:sp>
    </p:spTree>
    <p:extLst>
      <p:ext uri="{BB962C8B-B14F-4D97-AF65-F5344CB8AC3E}">
        <p14:creationId xmlns:p14="http://schemas.microsoft.com/office/powerpoint/2010/main" val="14198825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sldNum" sz="quarter" idx="10"/>
          </p:nvPr>
        </p:nvSpPr>
        <p:spPr>
          <a:ln/>
        </p:spPr>
        <p:txBody>
          <a:bodyPr/>
          <a:lstStyle>
            <a:lvl1pPr>
              <a:defRPr/>
            </a:lvl1pPr>
          </a:lstStyle>
          <a:p>
            <a:pPr>
              <a:defRPr/>
            </a:pPr>
            <a:fld id="{4196291B-A0F8-4FBE-BEF3-B764FF22AC75}" type="slidenum">
              <a:rPr lang="en-US" altLang="en-US"/>
              <a:pPr>
                <a:defRPr/>
              </a:pPr>
              <a:t>‹#›</a:t>
            </a:fld>
            <a:endParaRPr lang="en-US" altLang="en-US"/>
          </a:p>
        </p:txBody>
      </p:sp>
    </p:spTree>
    <p:extLst>
      <p:ext uri="{BB962C8B-B14F-4D97-AF65-F5344CB8AC3E}">
        <p14:creationId xmlns:p14="http://schemas.microsoft.com/office/powerpoint/2010/main" val="16852122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sldNum" sz="quarter" idx="10"/>
          </p:nvPr>
        </p:nvSpPr>
        <p:spPr>
          <a:ln/>
        </p:spPr>
        <p:txBody>
          <a:bodyPr/>
          <a:lstStyle>
            <a:lvl1pPr>
              <a:defRPr/>
            </a:lvl1pPr>
          </a:lstStyle>
          <a:p>
            <a:pPr>
              <a:defRPr/>
            </a:pPr>
            <a:fld id="{FECCA80C-9843-4AEA-AF5C-E9168EB2E5C9}" type="slidenum">
              <a:rPr lang="en-US" altLang="en-US"/>
              <a:pPr>
                <a:defRPr/>
              </a:pPr>
              <a:t>‹#›</a:t>
            </a:fld>
            <a:endParaRPr lang="en-US" altLang="en-US"/>
          </a:p>
        </p:txBody>
      </p:sp>
    </p:spTree>
    <p:extLst>
      <p:ext uri="{BB962C8B-B14F-4D97-AF65-F5344CB8AC3E}">
        <p14:creationId xmlns:p14="http://schemas.microsoft.com/office/powerpoint/2010/main" val="22995307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82563" y="1874838"/>
            <a:ext cx="4267200" cy="4479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02163" y="1874838"/>
            <a:ext cx="4267200" cy="4479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sldNum" sz="quarter" idx="10"/>
          </p:nvPr>
        </p:nvSpPr>
        <p:spPr>
          <a:ln/>
        </p:spPr>
        <p:txBody>
          <a:bodyPr/>
          <a:lstStyle>
            <a:lvl1pPr>
              <a:defRPr/>
            </a:lvl1pPr>
          </a:lstStyle>
          <a:p>
            <a:pPr>
              <a:defRPr/>
            </a:pPr>
            <a:fld id="{0739360D-C95B-4557-9EA4-92381D03B999}" type="slidenum">
              <a:rPr lang="en-US" altLang="en-US"/>
              <a:pPr>
                <a:defRPr/>
              </a:pPr>
              <a:t>‹#›</a:t>
            </a:fld>
            <a:endParaRPr lang="en-US" altLang="en-US"/>
          </a:p>
        </p:txBody>
      </p:sp>
    </p:spTree>
    <p:extLst>
      <p:ext uri="{BB962C8B-B14F-4D97-AF65-F5344CB8AC3E}">
        <p14:creationId xmlns:p14="http://schemas.microsoft.com/office/powerpoint/2010/main" val="8023570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sldNum" sz="quarter" idx="10"/>
          </p:nvPr>
        </p:nvSpPr>
        <p:spPr>
          <a:ln/>
        </p:spPr>
        <p:txBody>
          <a:bodyPr/>
          <a:lstStyle>
            <a:lvl1pPr>
              <a:defRPr/>
            </a:lvl1pPr>
          </a:lstStyle>
          <a:p>
            <a:pPr>
              <a:defRPr/>
            </a:pPr>
            <a:fld id="{D2166A34-EE68-4CE0-950C-616BEBDDF146}" type="slidenum">
              <a:rPr lang="en-US" altLang="en-US"/>
              <a:pPr>
                <a:defRPr/>
              </a:pPr>
              <a:t>‹#›</a:t>
            </a:fld>
            <a:endParaRPr lang="en-US" altLang="en-US"/>
          </a:p>
        </p:txBody>
      </p:sp>
    </p:spTree>
    <p:extLst>
      <p:ext uri="{BB962C8B-B14F-4D97-AF65-F5344CB8AC3E}">
        <p14:creationId xmlns:p14="http://schemas.microsoft.com/office/powerpoint/2010/main" val="26926821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sldNum" sz="quarter" idx="10"/>
          </p:nvPr>
        </p:nvSpPr>
        <p:spPr>
          <a:ln/>
        </p:spPr>
        <p:txBody>
          <a:bodyPr/>
          <a:lstStyle>
            <a:lvl1pPr>
              <a:defRPr/>
            </a:lvl1pPr>
          </a:lstStyle>
          <a:p>
            <a:pPr>
              <a:defRPr/>
            </a:pPr>
            <a:fld id="{0525935B-BE0C-4F76-8F8E-13374EC82BC6}" type="slidenum">
              <a:rPr lang="en-US" altLang="en-US"/>
              <a:pPr>
                <a:defRPr/>
              </a:pPr>
              <a:t>‹#›</a:t>
            </a:fld>
            <a:endParaRPr lang="en-US" altLang="en-US"/>
          </a:p>
        </p:txBody>
      </p:sp>
    </p:spTree>
    <p:extLst>
      <p:ext uri="{BB962C8B-B14F-4D97-AF65-F5344CB8AC3E}">
        <p14:creationId xmlns:p14="http://schemas.microsoft.com/office/powerpoint/2010/main" val="21369871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ln/>
        </p:spPr>
        <p:txBody>
          <a:bodyPr/>
          <a:lstStyle>
            <a:lvl1pPr>
              <a:defRPr/>
            </a:lvl1pPr>
          </a:lstStyle>
          <a:p>
            <a:pPr>
              <a:defRPr/>
            </a:pPr>
            <a:fld id="{C68DBBDA-115D-4FBD-97B3-01F802C6FB8C}" type="slidenum">
              <a:rPr lang="en-US" altLang="en-US"/>
              <a:pPr>
                <a:defRPr/>
              </a:pPr>
              <a:t>‹#›</a:t>
            </a:fld>
            <a:endParaRPr lang="en-US" altLang="en-US"/>
          </a:p>
        </p:txBody>
      </p:sp>
    </p:spTree>
    <p:extLst>
      <p:ext uri="{BB962C8B-B14F-4D97-AF65-F5344CB8AC3E}">
        <p14:creationId xmlns:p14="http://schemas.microsoft.com/office/powerpoint/2010/main" val="21524437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6"/>
          <p:cNvSpPr>
            <a:spLocks noGrp="1" noChangeArrowheads="1"/>
          </p:cNvSpPr>
          <p:nvPr>
            <p:ph type="sldNum" sz="quarter" idx="10"/>
          </p:nvPr>
        </p:nvSpPr>
        <p:spPr>
          <a:ln/>
        </p:spPr>
        <p:txBody>
          <a:bodyPr/>
          <a:lstStyle>
            <a:lvl1pPr>
              <a:defRPr/>
            </a:lvl1pPr>
          </a:lstStyle>
          <a:p>
            <a:pPr>
              <a:defRPr/>
            </a:pPr>
            <a:fld id="{DB6F323F-DAA2-405E-899A-169E10043749}" type="slidenum">
              <a:rPr lang="en-US" altLang="en-US"/>
              <a:pPr>
                <a:defRPr/>
              </a:pPr>
              <a:t>‹#›</a:t>
            </a:fld>
            <a:endParaRPr lang="en-US" altLang="en-US"/>
          </a:p>
        </p:txBody>
      </p:sp>
    </p:spTree>
    <p:extLst>
      <p:ext uri="{BB962C8B-B14F-4D97-AF65-F5344CB8AC3E}">
        <p14:creationId xmlns:p14="http://schemas.microsoft.com/office/powerpoint/2010/main" val="11159459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sldNum" sz="quarter" idx="10"/>
          </p:nvPr>
        </p:nvSpPr>
        <p:spPr>
          <a:ln/>
        </p:spPr>
        <p:txBody>
          <a:bodyPr/>
          <a:lstStyle>
            <a:lvl1pPr>
              <a:defRPr/>
            </a:lvl1pPr>
          </a:lstStyle>
          <a:p>
            <a:pPr>
              <a:defRPr/>
            </a:pPr>
            <a:fld id="{8318D8AE-3B71-4EE2-9075-15ACA32F8E40}" type="slidenum">
              <a:rPr lang="en-US" altLang="en-US"/>
              <a:pPr>
                <a:defRPr/>
              </a:pPr>
              <a:t>‹#›</a:t>
            </a:fld>
            <a:endParaRPr lang="en-US" altLang="en-US"/>
          </a:p>
        </p:txBody>
      </p:sp>
    </p:spTree>
    <p:extLst>
      <p:ext uri="{BB962C8B-B14F-4D97-AF65-F5344CB8AC3E}">
        <p14:creationId xmlns:p14="http://schemas.microsoft.com/office/powerpoint/2010/main" val="21296426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sldNum" sz="quarter" idx="10"/>
          </p:nvPr>
        </p:nvSpPr>
        <p:spPr>
          <a:ln/>
        </p:spPr>
        <p:txBody>
          <a:bodyPr/>
          <a:lstStyle>
            <a:lvl1pPr>
              <a:defRPr/>
            </a:lvl1pPr>
          </a:lstStyle>
          <a:p>
            <a:pPr>
              <a:defRPr/>
            </a:pPr>
            <a:fld id="{53AFDC3D-5265-4B25-B729-5A68BE001A05}" type="slidenum">
              <a:rPr lang="en-US" altLang="en-US"/>
              <a:pPr>
                <a:defRPr/>
              </a:pPr>
              <a:t>‹#›</a:t>
            </a:fld>
            <a:endParaRPr lang="en-US" altLang="en-US"/>
          </a:p>
        </p:txBody>
      </p:sp>
    </p:spTree>
    <p:extLst>
      <p:ext uri="{BB962C8B-B14F-4D97-AF65-F5344CB8AC3E}">
        <p14:creationId xmlns:p14="http://schemas.microsoft.com/office/powerpoint/2010/main" val="38640237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sldNum" sz="quarter" idx="10"/>
          </p:nvPr>
        </p:nvSpPr>
        <p:spPr>
          <a:ln/>
        </p:spPr>
        <p:txBody>
          <a:bodyPr/>
          <a:lstStyle>
            <a:lvl1pPr>
              <a:defRPr/>
            </a:lvl1pPr>
          </a:lstStyle>
          <a:p>
            <a:pPr>
              <a:defRPr/>
            </a:pPr>
            <a:fld id="{F561D7D2-94D7-4E09-BB9C-70D4875D6BA0}" type="slidenum">
              <a:rPr lang="en-US" altLang="en-US"/>
              <a:pPr>
                <a:defRPr/>
              </a:pPr>
              <a:t>‹#›</a:t>
            </a:fld>
            <a:endParaRPr lang="en-US" altLang="en-US"/>
          </a:p>
        </p:txBody>
      </p:sp>
    </p:spTree>
    <p:extLst>
      <p:ext uri="{BB962C8B-B14F-4D97-AF65-F5344CB8AC3E}">
        <p14:creationId xmlns:p14="http://schemas.microsoft.com/office/powerpoint/2010/main" val="22331650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7663" y="593725"/>
            <a:ext cx="2171700" cy="57610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82563" y="593725"/>
            <a:ext cx="6362700" cy="57610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sldNum" sz="quarter" idx="10"/>
          </p:nvPr>
        </p:nvSpPr>
        <p:spPr>
          <a:ln/>
        </p:spPr>
        <p:txBody>
          <a:bodyPr/>
          <a:lstStyle>
            <a:lvl1pPr>
              <a:defRPr/>
            </a:lvl1pPr>
          </a:lstStyle>
          <a:p>
            <a:pPr>
              <a:defRPr/>
            </a:pPr>
            <a:fld id="{954D2006-7B32-4DB6-B997-0FF7E2ADAB6E}" type="slidenum">
              <a:rPr lang="en-US" altLang="en-US"/>
              <a:pPr>
                <a:defRPr/>
              </a:pPr>
              <a:t>‹#›</a:t>
            </a:fld>
            <a:endParaRPr lang="en-US" altLang="en-US"/>
          </a:p>
        </p:txBody>
      </p:sp>
    </p:spTree>
    <p:extLst>
      <p:ext uri="{BB962C8B-B14F-4D97-AF65-F5344CB8AC3E}">
        <p14:creationId xmlns:p14="http://schemas.microsoft.com/office/powerpoint/2010/main" val="4036944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6"/>
          <p:cNvSpPr>
            <a:spLocks noGrp="1" noChangeArrowheads="1"/>
          </p:cNvSpPr>
          <p:nvPr>
            <p:ph type="sldNum" sz="quarter" idx="10"/>
          </p:nvPr>
        </p:nvSpPr>
        <p:spPr>
          <a:ln/>
        </p:spPr>
        <p:txBody>
          <a:bodyPr/>
          <a:lstStyle>
            <a:lvl1pPr>
              <a:defRPr/>
            </a:lvl1pPr>
          </a:lstStyle>
          <a:p>
            <a:pPr>
              <a:defRPr/>
            </a:pPr>
            <a:fld id="{2DF78C33-0F80-4B84-BD06-CAA47112B691}" type="slidenum">
              <a:rPr lang="en-US" altLang="en-US"/>
              <a:pPr>
                <a:defRPr/>
              </a:pPr>
              <a:t>‹#›</a:t>
            </a:fld>
            <a:endParaRPr lang="en-US" altLang="en-US"/>
          </a:p>
        </p:txBody>
      </p:sp>
    </p:spTree>
    <p:extLst>
      <p:ext uri="{BB962C8B-B14F-4D97-AF65-F5344CB8AC3E}">
        <p14:creationId xmlns:p14="http://schemas.microsoft.com/office/powerpoint/2010/main" val="1832492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143000"/>
            <a:ext cx="40386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143000"/>
            <a:ext cx="4038600" cy="49879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6"/>
          <p:cNvSpPr>
            <a:spLocks noGrp="1" noChangeArrowheads="1"/>
          </p:cNvSpPr>
          <p:nvPr>
            <p:ph type="sldNum" sz="quarter" idx="10"/>
          </p:nvPr>
        </p:nvSpPr>
        <p:spPr>
          <a:ln/>
        </p:spPr>
        <p:txBody>
          <a:bodyPr/>
          <a:lstStyle>
            <a:lvl1pPr>
              <a:defRPr/>
            </a:lvl1pPr>
          </a:lstStyle>
          <a:p>
            <a:pPr>
              <a:defRPr/>
            </a:pPr>
            <a:fld id="{E42B1903-18A6-4875-8B05-F9C13C469120}" type="slidenum">
              <a:rPr lang="en-US" altLang="en-US"/>
              <a:pPr>
                <a:defRPr/>
              </a:pPr>
              <a:t>‹#›</a:t>
            </a:fld>
            <a:endParaRPr lang="en-US" altLang="en-US"/>
          </a:p>
        </p:txBody>
      </p:sp>
    </p:spTree>
    <p:extLst>
      <p:ext uri="{BB962C8B-B14F-4D97-AF65-F5344CB8AC3E}">
        <p14:creationId xmlns:p14="http://schemas.microsoft.com/office/powerpoint/2010/main" val="508726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a:spLocks noGrp="1" noChangeArrowheads="1"/>
          </p:cNvSpPr>
          <p:nvPr>
            <p:ph type="sldNum" sz="quarter" idx="10"/>
          </p:nvPr>
        </p:nvSpPr>
        <p:spPr>
          <a:ln/>
        </p:spPr>
        <p:txBody>
          <a:bodyPr/>
          <a:lstStyle>
            <a:lvl1pPr>
              <a:defRPr/>
            </a:lvl1pPr>
          </a:lstStyle>
          <a:p>
            <a:pPr>
              <a:defRPr/>
            </a:pPr>
            <a:fld id="{5C8F37F9-9AE7-40C6-9443-3518B9C8A6E8}" type="slidenum">
              <a:rPr lang="en-US" altLang="en-US"/>
              <a:pPr>
                <a:defRPr/>
              </a:pPr>
              <a:t>‹#›</a:t>
            </a:fld>
            <a:endParaRPr lang="en-US" altLang="en-US"/>
          </a:p>
        </p:txBody>
      </p:sp>
    </p:spTree>
    <p:extLst>
      <p:ext uri="{BB962C8B-B14F-4D97-AF65-F5344CB8AC3E}">
        <p14:creationId xmlns:p14="http://schemas.microsoft.com/office/powerpoint/2010/main" val="4248626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6"/>
          <p:cNvSpPr>
            <a:spLocks noGrp="1" noChangeArrowheads="1"/>
          </p:cNvSpPr>
          <p:nvPr>
            <p:ph type="sldNum" sz="quarter" idx="10"/>
          </p:nvPr>
        </p:nvSpPr>
        <p:spPr>
          <a:ln/>
        </p:spPr>
        <p:txBody>
          <a:bodyPr/>
          <a:lstStyle>
            <a:lvl1pPr>
              <a:defRPr/>
            </a:lvl1pPr>
          </a:lstStyle>
          <a:p>
            <a:pPr>
              <a:defRPr/>
            </a:pPr>
            <a:fld id="{7185D8C9-0608-41B7-8EAE-65E1DF65B33F}" type="slidenum">
              <a:rPr lang="en-US" altLang="en-US"/>
              <a:pPr>
                <a:defRPr/>
              </a:pPr>
              <a:t>‹#›</a:t>
            </a:fld>
            <a:endParaRPr lang="en-US" altLang="en-US"/>
          </a:p>
        </p:txBody>
      </p:sp>
    </p:spTree>
    <p:extLst>
      <p:ext uri="{BB962C8B-B14F-4D97-AF65-F5344CB8AC3E}">
        <p14:creationId xmlns:p14="http://schemas.microsoft.com/office/powerpoint/2010/main" val="3006575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pPr>
              <a:defRPr/>
            </a:pPr>
            <a:fld id="{DEF3116D-19A7-4353-9A3D-E478E5E6C239}" type="slidenum">
              <a:rPr lang="en-US" altLang="en-US"/>
              <a:pPr>
                <a:defRPr/>
              </a:pPr>
              <a:t>‹#›</a:t>
            </a:fld>
            <a:endParaRPr lang="en-US" altLang="en-US"/>
          </a:p>
        </p:txBody>
      </p:sp>
    </p:spTree>
    <p:extLst>
      <p:ext uri="{BB962C8B-B14F-4D97-AF65-F5344CB8AC3E}">
        <p14:creationId xmlns:p14="http://schemas.microsoft.com/office/powerpoint/2010/main" val="3881699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pPr>
              <a:defRPr/>
            </a:pPr>
            <a:fld id="{7249F88E-01FE-4330-A3E6-78597FB17939}" type="slidenum">
              <a:rPr lang="en-US" altLang="en-US"/>
              <a:pPr>
                <a:defRPr/>
              </a:pPr>
              <a:t>‹#›</a:t>
            </a:fld>
            <a:endParaRPr lang="en-US" altLang="en-US"/>
          </a:p>
        </p:txBody>
      </p:sp>
    </p:spTree>
    <p:extLst>
      <p:ext uri="{BB962C8B-B14F-4D97-AF65-F5344CB8AC3E}">
        <p14:creationId xmlns:p14="http://schemas.microsoft.com/office/powerpoint/2010/main" val="13438762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pPr>
              <a:defRPr/>
            </a:pPr>
            <a:fld id="{BC282AC3-6D03-4EC4-9ED4-D0F296ED0DC3}" type="slidenum">
              <a:rPr lang="en-US" altLang="en-US"/>
              <a:pPr>
                <a:defRPr/>
              </a:pPr>
              <a:t>‹#›</a:t>
            </a:fld>
            <a:endParaRPr lang="en-US" altLang="en-US"/>
          </a:p>
        </p:txBody>
      </p:sp>
    </p:spTree>
    <p:extLst>
      <p:ext uri="{BB962C8B-B14F-4D97-AF65-F5344CB8AC3E}">
        <p14:creationId xmlns:p14="http://schemas.microsoft.com/office/powerpoint/2010/main" val="193403708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7813"/>
            <a:ext cx="8229600" cy="712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457200" y="1143000"/>
            <a:ext cx="8229600" cy="4987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408582" name="Rectangle 6"/>
          <p:cNvSpPr>
            <a:spLocks noGrp="1" noChangeArrowheads="1"/>
          </p:cNvSpPr>
          <p:nvPr>
            <p:ph type="sldNum" sz="quarter" idx="4"/>
          </p:nvPr>
        </p:nvSpPr>
        <p:spPr bwMode="auto">
          <a:xfrm>
            <a:off x="6553200" y="6477000"/>
            <a:ext cx="21336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900" i="1"/>
            </a:lvl1pPr>
          </a:lstStyle>
          <a:p>
            <a:pPr>
              <a:defRPr/>
            </a:pPr>
            <a:fld id="{C1677F7A-7F48-40FC-959A-DCA4AB1EDAE7}" type="slidenum">
              <a:rPr lang="en-US" altLang="en-US"/>
              <a:pPr>
                <a:defRPr/>
              </a:pPr>
              <a:t>‹#›</a:t>
            </a:fld>
            <a:endParaRPr lang="en-US" altLang="en-US"/>
          </a:p>
        </p:txBody>
      </p:sp>
      <p:sp>
        <p:nvSpPr>
          <p:cNvPr id="1029" name="Line 7"/>
          <p:cNvSpPr>
            <a:spLocks noChangeShapeType="1"/>
          </p:cNvSpPr>
          <p:nvPr/>
        </p:nvSpPr>
        <p:spPr bwMode="auto">
          <a:xfrm>
            <a:off x="457200" y="1066800"/>
            <a:ext cx="8077200" cy="0"/>
          </a:xfrm>
          <a:prstGeom prst="line">
            <a:avLst/>
          </a:prstGeom>
          <a:noFill/>
          <a:ln w="1905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1" name="Rectangle 9"/>
          <p:cNvSpPr>
            <a:spLocks noChangeArrowheads="1"/>
          </p:cNvSpPr>
          <p:nvPr userDrawn="1"/>
        </p:nvSpPr>
        <p:spPr bwMode="auto">
          <a:xfrm>
            <a:off x="533400" y="6477000"/>
            <a:ext cx="2057400" cy="228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defRPr/>
            </a:pPr>
            <a:r>
              <a:rPr lang="en-US" altLang="en-US" sz="900" i="1" dirty="0" smtClean="0"/>
              <a:t>Spring 2015</a:t>
            </a:r>
          </a:p>
        </p:txBody>
      </p:sp>
    </p:spTree>
  </p:cSld>
  <p:clrMap bg1="lt1" tx1="dk1" bg2="lt2" tx2="dk2" accent1="accent1" accent2="accent2" accent3="accent3" accent4="accent4" accent5="accent5" accent6="accent6" hlink="hlink" folHlink="folHlink"/>
  <p:sldLayoutIdLst>
    <p:sldLayoutId id="2147484009" r:id="rId1"/>
    <p:sldLayoutId id="2147483988" r:id="rId2"/>
    <p:sldLayoutId id="2147483989" r:id="rId3"/>
    <p:sldLayoutId id="2147483990" r:id="rId4"/>
    <p:sldLayoutId id="2147483991" r:id="rId5"/>
    <p:sldLayoutId id="2147483992" r:id="rId6"/>
    <p:sldLayoutId id="2147483993" r:id="rId7"/>
    <p:sldLayoutId id="2147483994" r:id="rId8"/>
    <p:sldLayoutId id="2147483995" r:id="rId9"/>
    <p:sldLayoutId id="2147483996" r:id="rId10"/>
    <p:sldLayoutId id="2147483997" r:id="rId11"/>
    <p:sldLayoutId id="2147483998" r:id="rId12"/>
  </p:sldLayoutIdLst>
  <p:timing>
    <p:tnLst>
      <p:par>
        <p:cTn xmlns:p14="http://schemas.microsoft.com/office/powerpoint/2010/main" id="1" dur="indefinite" restart="never" nodeType="tmRoot"/>
      </p:par>
    </p:tnLst>
  </p:timing>
  <p:hf hdr="0" ftr="0" dt="0"/>
  <p:txStyles>
    <p:titleStyle>
      <a:lvl1pPr algn="l" rtl="0" eaLnBrk="0" fontAlgn="base" hangingPunct="0">
        <a:spcBef>
          <a:spcPct val="0"/>
        </a:spcBef>
        <a:spcAft>
          <a:spcPct val="0"/>
        </a:spcAft>
        <a:defRPr sz="2400">
          <a:solidFill>
            <a:schemeClr val="tx1"/>
          </a:solidFill>
          <a:latin typeface="+mj-lt"/>
          <a:ea typeface="+mj-ea"/>
          <a:cs typeface="+mj-cs"/>
        </a:defRPr>
      </a:lvl1pPr>
      <a:lvl2pPr algn="l" rtl="0" eaLnBrk="0" fontAlgn="base" hangingPunct="0">
        <a:spcBef>
          <a:spcPct val="0"/>
        </a:spcBef>
        <a:spcAft>
          <a:spcPct val="0"/>
        </a:spcAft>
        <a:defRPr sz="2400">
          <a:solidFill>
            <a:schemeClr val="tx1"/>
          </a:solidFill>
          <a:latin typeface="Arial" charset="0"/>
          <a:cs typeface="Arial" charset="0"/>
        </a:defRPr>
      </a:lvl2pPr>
      <a:lvl3pPr algn="l" rtl="0" eaLnBrk="0" fontAlgn="base" hangingPunct="0">
        <a:spcBef>
          <a:spcPct val="0"/>
        </a:spcBef>
        <a:spcAft>
          <a:spcPct val="0"/>
        </a:spcAft>
        <a:defRPr sz="2400">
          <a:solidFill>
            <a:schemeClr val="tx1"/>
          </a:solidFill>
          <a:latin typeface="Arial" charset="0"/>
          <a:cs typeface="Arial" charset="0"/>
        </a:defRPr>
      </a:lvl3pPr>
      <a:lvl4pPr algn="l" rtl="0" eaLnBrk="0" fontAlgn="base" hangingPunct="0">
        <a:spcBef>
          <a:spcPct val="0"/>
        </a:spcBef>
        <a:spcAft>
          <a:spcPct val="0"/>
        </a:spcAft>
        <a:defRPr sz="2400">
          <a:solidFill>
            <a:schemeClr val="tx1"/>
          </a:solidFill>
          <a:latin typeface="Arial" charset="0"/>
          <a:cs typeface="Arial" charset="0"/>
        </a:defRPr>
      </a:lvl4pPr>
      <a:lvl5pPr algn="l" rtl="0" eaLnBrk="0" fontAlgn="base" hangingPunct="0">
        <a:spcBef>
          <a:spcPct val="0"/>
        </a:spcBef>
        <a:spcAft>
          <a:spcPct val="0"/>
        </a:spcAft>
        <a:defRPr sz="2400">
          <a:solidFill>
            <a:schemeClr val="tx1"/>
          </a:solidFill>
          <a:latin typeface="Arial" charset="0"/>
          <a:cs typeface="Arial" charset="0"/>
        </a:defRPr>
      </a:lvl5pPr>
      <a:lvl6pPr marL="457200" algn="l" rtl="0" fontAlgn="base">
        <a:spcBef>
          <a:spcPct val="0"/>
        </a:spcBef>
        <a:spcAft>
          <a:spcPct val="0"/>
        </a:spcAft>
        <a:defRPr sz="2400">
          <a:solidFill>
            <a:schemeClr val="tx1"/>
          </a:solidFill>
          <a:latin typeface="Arial" charset="0"/>
          <a:cs typeface="Arial" charset="0"/>
        </a:defRPr>
      </a:lvl6pPr>
      <a:lvl7pPr marL="914400" algn="l" rtl="0" fontAlgn="base">
        <a:spcBef>
          <a:spcPct val="0"/>
        </a:spcBef>
        <a:spcAft>
          <a:spcPct val="0"/>
        </a:spcAft>
        <a:defRPr sz="2400">
          <a:solidFill>
            <a:schemeClr val="tx1"/>
          </a:solidFill>
          <a:latin typeface="Arial" charset="0"/>
          <a:cs typeface="Arial" charset="0"/>
        </a:defRPr>
      </a:lvl7pPr>
      <a:lvl8pPr marL="1371600" algn="l" rtl="0" fontAlgn="base">
        <a:spcBef>
          <a:spcPct val="0"/>
        </a:spcBef>
        <a:spcAft>
          <a:spcPct val="0"/>
        </a:spcAft>
        <a:defRPr sz="2400">
          <a:solidFill>
            <a:schemeClr val="tx1"/>
          </a:solidFill>
          <a:latin typeface="Arial" charset="0"/>
          <a:cs typeface="Arial" charset="0"/>
        </a:defRPr>
      </a:lvl8pPr>
      <a:lvl9pPr marL="1828800" algn="l" rtl="0" fontAlgn="base">
        <a:spcBef>
          <a:spcPct val="0"/>
        </a:spcBef>
        <a:spcAft>
          <a:spcPct val="0"/>
        </a:spcAft>
        <a:defRPr sz="2400">
          <a:solidFill>
            <a:schemeClr val="tx1"/>
          </a:solidFill>
          <a:latin typeface="Arial" charset="0"/>
          <a:cs typeface="Arial" charset="0"/>
        </a:defRPr>
      </a:lvl9pPr>
    </p:titleStyle>
    <p:bodyStyle>
      <a:lvl1pPr marL="342900" indent="-342900" algn="l" rtl="0" eaLnBrk="0" fontAlgn="base" hangingPunct="0">
        <a:spcBef>
          <a:spcPct val="20000"/>
        </a:spcBef>
        <a:spcAft>
          <a:spcPct val="0"/>
        </a:spcAft>
        <a:buClr>
          <a:schemeClr val="tx1"/>
        </a:buClr>
        <a:buFont typeface="Wingdings" pitchFamily="2" charset="2"/>
        <a:buChar char="p"/>
        <a:defRPr sz="2400">
          <a:solidFill>
            <a:schemeClr val="tx1"/>
          </a:solidFill>
          <a:latin typeface="+mn-lt"/>
          <a:ea typeface="+mn-ea"/>
          <a:cs typeface="+mn-cs"/>
        </a:defRPr>
      </a:lvl1pPr>
      <a:lvl2pPr marL="742950" indent="-285750" algn="l" rtl="0" eaLnBrk="0" fontAlgn="base" hangingPunct="0">
        <a:spcBef>
          <a:spcPct val="20000"/>
        </a:spcBef>
        <a:spcAft>
          <a:spcPct val="0"/>
        </a:spcAft>
        <a:buClr>
          <a:schemeClr val="tx1"/>
        </a:buClr>
        <a:buFont typeface="Wingdings" pitchFamily="2" charset="2"/>
        <a:buChar char="n"/>
        <a:defRPr sz="2000">
          <a:solidFill>
            <a:schemeClr val="tx1"/>
          </a:solidFill>
          <a:latin typeface="+mn-lt"/>
          <a:cs typeface="+mn-cs"/>
        </a:defRPr>
      </a:lvl2pPr>
      <a:lvl3pPr marL="1143000" indent="-228600" algn="l" rtl="0" eaLnBrk="0" fontAlgn="base" hangingPunct="0">
        <a:spcBef>
          <a:spcPct val="20000"/>
        </a:spcBef>
        <a:spcAft>
          <a:spcPct val="0"/>
        </a:spcAft>
        <a:buClr>
          <a:schemeClr val="tx1"/>
        </a:buClr>
        <a:buFont typeface="Wingdings" pitchFamily="2" charset="2"/>
        <a:buChar char="p"/>
        <a:defRPr>
          <a:solidFill>
            <a:schemeClr val="tx1"/>
          </a:solidFill>
          <a:latin typeface="+mn-lt"/>
          <a:cs typeface="+mn-cs"/>
        </a:defRPr>
      </a:lvl3pPr>
      <a:lvl4pPr marL="1600200" indent="-228600" algn="l" rtl="0" eaLnBrk="0" fontAlgn="base" hangingPunct="0">
        <a:spcBef>
          <a:spcPct val="20000"/>
        </a:spcBef>
        <a:spcAft>
          <a:spcPct val="0"/>
        </a:spcAft>
        <a:buClr>
          <a:schemeClr val="tx1"/>
        </a:buClr>
        <a:buFont typeface="Wingdings" pitchFamily="2" charset="2"/>
        <a:buChar char="§"/>
        <a:defRPr sz="1600">
          <a:solidFill>
            <a:schemeClr val="tx1"/>
          </a:solidFill>
          <a:latin typeface="+mn-lt"/>
          <a:cs typeface="+mn-cs"/>
        </a:defRPr>
      </a:lvl4pPr>
      <a:lvl5pPr marL="2057400" indent="-228600" algn="l" rtl="0" eaLnBrk="0" fontAlgn="base" hangingPunct="0">
        <a:spcBef>
          <a:spcPct val="20000"/>
        </a:spcBef>
        <a:spcAft>
          <a:spcPct val="0"/>
        </a:spcAft>
        <a:buClr>
          <a:schemeClr val="tx1"/>
        </a:buClr>
        <a:buFont typeface="Wingdings" pitchFamily="2" charset="2"/>
        <a:buChar char="§"/>
        <a:defRPr sz="1600">
          <a:solidFill>
            <a:schemeClr val="tx1"/>
          </a:solidFill>
          <a:latin typeface="+mn-lt"/>
          <a:cs typeface="+mn-cs"/>
        </a:defRPr>
      </a:lvl5pPr>
      <a:lvl6pPr marL="2514600" indent="-228600" algn="l" rtl="0" fontAlgn="base">
        <a:spcBef>
          <a:spcPct val="20000"/>
        </a:spcBef>
        <a:spcAft>
          <a:spcPct val="0"/>
        </a:spcAft>
        <a:buClr>
          <a:schemeClr val="tx1"/>
        </a:buClr>
        <a:buFont typeface="Wingdings" pitchFamily="2" charset="2"/>
        <a:buChar char="§"/>
        <a:defRPr sz="1600">
          <a:solidFill>
            <a:schemeClr val="tx1"/>
          </a:solidFill>
          <a:latin typeface="+mn-lt"/>
          <a:cs typeface="+mn-cs"/>
        </a:defRPr>
      </a:lvl6pPr>
      <a:lvl7pPr marL="2971800" indent="-228600" algn="l" rtl="0" fontAlgn="base">
        <a:spcBef>
          <a:spcPct val="20000"/>
        </a:spcBef>
        <a:spcAft>
          <a:spcPct val="0"/>
        </a:spcAft>
        <a:buClr>
          <a:schemeClr val="tx1"/>
        </a:buClr>
        <a:buFont typeface="Wingdings" pitchFamily="2" charset="2"/>
        <a:buChar char="§"/>
        <a:defRPr sz="1600">
          <a:solidFill>
            <a:schemeClr val="tx1"/>
          </a:solidFill>
          <a:latin typeface="+mn-lt"/>
          <a:cs typeface="+mn-cs"/>
        </a:defRPr>
      </a:lvl7pPr>
      <a:lvl8pPr marL="3429000" indent="-228600" algn="l" rtl="0" fontAlgn="base">
        <a:spcBef>
          <a:spcPct val="20000"/>
        </a:spcBef>
        <a:spcAft>
          <a:spcPct val="0"/>
        </a:spcAft>
        <a:buClr>
          <a:schemeClr val="tx1"/>
        </a:buClr>
        <a:buFont typeface="Wingdings" pitchFamily="2" charset="2"/>
        <a:buChar char="§"/>
        <a:defRPr sz="1600">
          <a:solidFill>
            <a:schemeClr val="tx1"/>
          </a:solidFill>
          <a:latin typeface="+mn-lt"/>
          <a:cs typeface="+mn-cs"/>
        </a:defRPr>
      </a:lvl8pPr>
      <a:lvl9pPr marL="3886200" indent="-228600" algn="l" rtl="0" fontAlgn="base">
        <a:spcBef>
          <a:spcPct val="20000"/>
        </a:spcBef>
        <a:spcAft>
          <a:spcPct val="0"/>
        </a:spcAft>
        <a:buClr>
          <a:schemeClr val="tx1"/>
        </a:buClr>
        <a:buFont typeface="Wingdings" pitchFamily="2" charset="2"/>
        <a:buChar char="§"/>
        <a:defRPr sz="16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idx="1"/>
          </p:nvPr>
        </p:nvSpPr>
        <p:spPr bwMode="auto">
          <a:xfrm>
            <a:off x="182563" y="1874838"/>
            <a:ext cx="8686800" cy="4479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smtClean="0"/>
              <a:t>Click to edit Master text styles</a:t>
            </a:r>
          </a:p>
          <a:p>
            <a:pPr lvl="1"/>
            <a:r>
              <a:rPr lang="en-US" altLang="en-US" dirty="0" smtClean="0"/>
              <a:t>Second level</a:t>
            </a:r>
          </a:p>
          <a:p>
            <a:pPr lvl="2"/>
            <a:r>
              <a:rPr lang="en-US" altLang="en-US" dirty="0" smtClean="0"/>
              <a:t>Third level</a:t>
            </a:r>
          </a:p>
        </p:txBody>
      </p:sp>
      <p:sp>
        <p:nvSpPr>
          <p:cNvPr id="2051" name="Line 3"/>
          <p:cNvSpPr>
            <a:spLocks noChangeShapeType="1"/>
          </p:cNvSpPr>
          <p:nvPr/>
        </p:nvSpPr>
        <p:spPr bwMode="auto">
          <a:xfrm flipV="1">
            <a:off x="274638" y="549275"/>
            <a:ext cx="8594725" cy="0"/>
          </a:xfrm>
          <a:prstGeom prst="line">
            <a:avLst/>
          </a:prstGeom>
          <a:noFill/>
          <a:ln w="9525">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09956" name="Rectangle 4"/>
          <p:cNvSpPr>
            <a:spLocks noGrp="1" noChangeArrowheads="1"/>
          </p:cNvSpPr>
          <p:nvPr>
            <p:ph type="sldNum" sz="quarter" idx="4"/>
          </p:nvPr>
        </p:nvSpPr>
        <p:spPr bwMode="black">
          <a:xfrm>
            <a:off x="8502650" y="6488113"/>
            <a:ext cx="366713" cy="184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t" anchorCtr="0" compatLnSpc="1">
            <a:prstTxWarp prst="textNoShape">
              <a:avLst/>
            </a:prstTxWarp>
          </a:bodyPr>
          <a:lstStyle>
            <a:lvl1pPr>
              <a:defRPr sz="800">
                <a:solidFill>
                  <a:schemeClr val="bg1"/>
                </a:solidFill>
                <a:latin typeface="+mn-lt"/>
              </a:defRPr>
            </a:lvl1pPr>
          </a:lstStyle>
          <a:p>
            <a:pPr>
              <a:defRPr/>
            </a:pPr>
            <a:fld id="{7906A9DC-6F58-466C-87C5-D9596C28777B}" type="slidenum">
              <a:rPr lang="en-US" altLang="en-US"/>
              <a:pPr>
                <a:defRPr/>
              </a:pPr>
              <a:t>‹#›</a:t>
            </a:fld>
            <a:endParaRPr lang="en-US" altLang="en-US"/>
          </a:p>
        </p:txBody>
      </p:sp>
      <p:sp>
        <p:nvSpPr>
          <p:cNvPr id="2053" name="Rectangle 5"/>
          <p:cNvSpPr>
            <a:spLocks noGrp="1" noChangeArrowheads="1"/>
          </p:cNvSpPr>
          <p:nvPr>
            <p:ph type="title"/>
          </p:nvPr>
        </p:nvSpPr>
        <p:spPr bwMode="auto">
          <a:xfrm>
            <a:off x="182563" y="593725"/>
            <a:ext cx="8686800" cy="639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smtClean="0"/>
              <a:t>Click to edit Master title style</a:t>
            </a:r>
          </a:p>
        </p:txBody>
      </p:sp>
      <p:sp>
        <p:nvSpPr>
          <p:cNvPr id="2054" name="Text Box 6"/>
          <p:cNvSpPr txBox="1">
            <a:spLocks noChangeArrowheads="1"/>
          </p:cNvSpPr>
          <p:nvPr userDrawn="1"/>
        </p:nvSpPr>
        <p:spPr bwMode="auto">
          <a:xfrm>
            <a:off x="193675" y="-203200"/>
            <a:ext cx="5311775" cy="4270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buClr>
                <a:schemeClr val="tx1"/>
              </a:buClr>
              <a:buFontTx/>
              <a:buChar char="•"/>
              <a:defRPr/>
            </a:pPr>
            <a:endParaRPr lang="en-US" altLang="en-US" sz="2200" smtClean="0">
              <a:latin typeface="Arial" charset="0"/>
            </a:endParaRPr>
          </a:p>
        </p:txBody>
      </p:sp>
      <p:sp>
        <p:nvSpPr>
          <p:cNvPr id="2056" name="Text Box 8"/>
          <p:cNvSpPr txBox="1">
            <a:spLocks noChangeArrowheads="1"/>
          </p:cNvSpPr>
          <p:nvPr userDrawn="1"/>
        </p:nvSpPr>
        <p:spPr bwMode="auto">
          <a:xfrm>
            <a:off x="163513" y="6516688"/>
            <a:ext cx="8302625" cy="214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sz="1400">
                <a:solidFill>
                  <a:schemeClr val="tx1"/>
                </a:solidFill>
                <a:latin typeface="Verdana" pitchFamily="34" charset="0"/>
                <a:cs typeface="Arial" charset="0"/>
              </a:defRPr>
            </a:lvl1pPr>
            <a:lvl2pPr marL="742950" indent="-285750" eaLnBrk="0" hangingPunct="0">
              <a:defRPr sz="1400">
                <a:solidFill>
                  <a:schemeClr val="tx1"/>
                </a:solidFill>
                <a:latin typeface="Verdana" pitchFamily="34" charset="0"/>
                <a:cs typeface="Arial" charset="0"/>
              </a:defRPr>
            </a:lvl2pPr>
            <a:lvl3pPr marL="1143000" indent="-228600" eaLnBrk="0" hangingPunct="0">
              <a:defRPr sz="1400">
                <a:solidFill>
                  <a:schemeClr val="tx1"/>
                </a:solidFill>
                <a:latin typeface="Verdana" pitchFamily="34" charset="0"/>
                <a:cs typeface="Arial" charset="0"/>
              </a:defRPr>
            </a:lvl3pPr>
            <a:lvl4pPr marL="1600200" indent="-228600" eaLnBrk="0" hangingPunct="0">
              <a:defRPr sz="1400">
                <a:solidFill>
                  <a:schemeClr val="tx1"/>
                </a:solidFill>
                <a:latin typeface="Verdana" pitchFamily="34" charset="0"/>
                <a:cs typeface="Arial" charset="0"/>
              </a:defRPr>
            </a:lvl4pPr>
            <a:lvl5pPr marL="2057400" indent="-228600" eaLnBrk="0" hangingPunct="0">
              <a:defRPr sz="1400">
                <a:solidFill>
                  <a:schemeClr val="tx1"/>
                </a:solidFill>
                <a:latin typeface="Verdana" pitchFamily="34" charset="0"/>
                <a:cs typeface="Arial" charset="0"/>
              </a:defRPr>
            </a:lvl5pPr>
            <a:lvl6pPr marL="2514600" indent="-228600" eaLnBrk="0" fontAlgn="base" hangingPunct="0">
              <a:spcBef>
                <a:spcPct val="0"/>
              </a:spcBef>
              <a:spcAft>
                <a:spcPct val="0"/>
              </a:spcAft>
              <a:defRPr sz="1400">
                <a:solidFill>
                  <a:schemeClr val="tx1"/>
                </a:solidFill>
                <a:latin typeface="Verdana" pitchFamily="34" charset="0"/>
                <a:cs typeface="Arial" charset="0"/>
              </a:defRPr>
            </a:lvl6pPr>
            <a:lvl7pPr marL="2971800" indent="-228600" eaLnBrk="0" fontAlgn="base" hangingPunct="0">
              <a:spcBef>
                <a:spcPct val="0"/>
              </a:spcBef>
              <a:spcAft>
                <a:spcPct val="0"/>
              </a:spcAft>
              <a:defRPr sz="1400">
                <a:solidFill>
                  <a:schemeClr val="tx1"/>
                </a:solidFill>
                <a:latin typeface="Verdana" pitchFamily="34" charset="0"/>
                <a:cs typeface="Arial" charset="0"/>
              </a:defRPr>
            </a:lvl7pPr>
            <a:lvl8pPr marL="3429000" indent="-228600" eaLnBrk="0" fontAlgn="base" hangingPunct="0">
              <a:spcBef>
                <a:spcPct val="0"/>
              </a:spcBef>
              <a:spcAft>
                <a:spcPct val="0"/>
              </a:spcAft>
              <a:defRPr sz="1400">
                <a:solidFill>
                  <a:schemeClr val="tx1"/>
                </a:solidFill>
                <a:latin typeface="Verdana" pitchFamily="34" charset="0"/>
                <a:cs typeface="Arial" charset="0"/>
              </a:defRPr>
            </a:lvl8pPr>
            <a:lvl9pPr marL="3886200" indent="-228600" eaLnBrk="0" fontAlgn="base" hangingPunct="0">
              <a:spcBef>
                <a:spcPct val="0"/>
              </a:spcBef>
              <a:spcAft>
                <a:spcPct val="0"/>
              </a:spcAft>
              <a:defRPr sz="1400">
                <a:solidFill>
                  <a:schemeClr val="tx1"/>
                </a:solidFill>
                <a:latin typeface="Verdana" pitchFamily="34" charset="0"/>
                <a:cs typeface="Arial" charset="0"/>
              </a:defRPr>
            </a:lvl9pPr>
          </a:lstStyle>
          <a:p>
            <a:pPr eaLnBrk="1" hangingPunct="1">
              <a:spcBef>
                <a:spcPct val="50000"/>
              </a:spcBef>
              <a:buClr>
                <a:schemeClr val="tx1"/>
              </a:buClr>
              <a:buFont typeface="Wingdings" pitchFamily="2" charset="2"/>
              <a:buNone/>
              <a:defRPr/>
            </a:pPr>
            <a:r>
              <a:rPr lang="en-US" altLang="en-US" sz="800" dirty="0" smtClean="0">
                <a:solidFill>
                  <a:schemeClr val="bg1"/>
                </a:solidFill>
                <a:latin typeface="Arial" charset="0"/>
              </a:rPr>
              <a:t>New York University, Graduate School</a:t>
            </a:r>
            <a:r>
              <a:rPr lang="en-US" altLang="en-US" sz="800" baseline="0" dirty="0" smtClean="0">
                <a:solidFill>
                  <a:schemeClr val="bg1"/>
                </a:solidFill>
                <a:latin typeface="Arial" charset="0"/>
              </a:rPr>
              <a:t> </a:t>
            </a:r>
            <a:r>
              <a:rPr lang="en-US" altLang="en-US" sz="800" dirty="0" smtClean="0">
                <a:solidFill>
                  <a:schemeClr val="bg1"/>
                </a:solidFill>
                <a:latin typeface="Arial" charset="0"/>
              </a:rPr>
              <a:t>- Spring 2015</a:t>
            </a:r>
          </a:p>
        </p:txBody>
      </p:sp>
    </p:spTree>
  </p:cSld>
  <p:clrMap bg1="dk2" tx1="lt1" bg2="dk1" tx2="lt2" accent1="accent1" accent2="accent2" accent3="accent3" accent4="accent4" accent5="accent5" accent6="accent6" hlink="hlink" folHlink="folHlink"/>
  <p:sldLayoutIdLst>
    <p:sldLayoutId id="2147484010" r:id="rId1"/>
    <p:sldLayoutId id="2147483999" r:id="rId2"/>
    <p:sldLayoutId id="2147484000" r:id="rId3"/>
    <p:sldLayoutId id="2147484001" r:id="rId4"/>
    <p:sldLayoutId id="2147484002" r:id="rId5"/>
    <p:sldLayoutId id="2147484003" r:id="rId6"/>
    <p:sldLayoutId id="2147484004" r:id="rId7"/>
    <p:sldLayoutId id="2147484005" r:id="rId8"/>
    <p:sldLayoutId id="2147484006" r:id="rId9"/>
    <p:sldLayoutId id="2147484007" r:id="rId10"/>
    <p:sldLayoutId id="2147484008" r:id="rId11"/>
  </p:sldLayoutIdLst>
  <p:hf hdr="0" ftr="0" dt="0"/>
  <p:txStyles>
    <p:titleStyle>
      <a:lvl1pPr algn="l" rtl="0" eaLnBrk="0" fontAlgn="base" hangingPunct="0">
        <a:lnSpc>
          <a:spcPct val="90000"/>
        </a:lnSpc>
        <a:spcBef>
          <a:spcPct val="0"/>
        </a:spcBef>
        <a:spcAft>
          <a:spcPct val="0"/>
        </a:spcAft>
        <a:defRPr sz="2200">
          <a:solidFill>
            <a:schemeClr val="hlink"/>
          </a:solidFill>
          <a:latin typeface="+mj-lt"/>
          <a:ea typeface="+mj-ea"/>
          <a:cs typeface="+mj-cs"/>
        </a:defRPr>
      </a:lvl1pPr>
      <a:lvl2pPr algn="l" rtl="0" eaLnBrk="0" fontAlgn="base" hangingPunct="0">
        <a:lnSpc>
          <a:spcPct val="90000"/>
        </a:lnSpc>
        <a:spcBef>
          <a:spcPct val="0"/>
        </a:spcBef>
        <a:spcAft>
          <a:spcPct val="0"/>
        </a:spcAft>
        <a:defRPr sz="2200">
          <a:solidFill>
            <a:schemeClr val="hlink"/>
          </a:solidFill>
          <a:latin typeface="Arial" charset="0"/>
          <a:cs typeface="Arial" charset="0"/>
        </a:defRPr>
      </a:lvl2pPr>
      <a:lvl3pPr algn="l" rtl="0" eaLnBrk="0" fontAlgn="base" hangingPunct="0">
        <a:lnSpc>
          <a:spcPct val="90000"/>
        </a:lnSpc>
        <a:spcBef>
          <a:spcPct val="0"/>
        </a:spcBef>
        <a:spcAft>
          <a:spcPct val="0"/>
        </a:spcAft>
        <a:defRPr sz="2200">
          <a:solidFill>
            <a:schemeClr val="hlink"/>
          </a:solidFill>
          <a:latin typeface="Arial" charset="0"/>
          <a:cs typeface="Arial" charset="0"/>
        </a:defRPr>
      </a:lvl3pPr>
      <a:lvl4pPr algn="l" rtl="0" eaLnBrk="0" fontAlgn="base" hangingPunct="0">
        <a:lnSpc>
          <a:spcPct val="90000"/>
        </a:lnSpc>
        <a:spcBef>
          <a:spcPct val="0"/>
        </a:spcBef>
        <a:spcAft>
          <a:spcPct val="0"/>
        </a:spcAft>
        <a:defRPr sz="2200">
          <a:solidFill>
            <a:schemeClr val="hlink"/>
          </a:solidFill>
          <a:latin typeface="Arial" charset="0"/>
          <a:cs typeface="Arial" charset="0"/>
        </a:defRPr>
      </a:lvl4pPr>
      <a:lvl5pPr algn="l" rtl="0" eaLnBrk="0" fontAlgn="base" hangingPunct="0">
        <a:lnSpc>
          <a:spcPct val="90000"/>
        </a:lnSpc>
        <a:spcBef>
          <a:spcPct val="0"/>
        </a:spcBef>
        <a:spcAft>
          <a:spcPct val="0"/>
        </a:spcAft>
        <a:defRPr sz="2200">
          <a:solidFill>
            <a:schemeClr val="hlink"/>
          </a:solidFill>
          <a:latin typeface="Arial" charset="0"/>
          <a:cs typeface="Arial" charset="0"/>
        </a:defRPr>
      </a:lvl5pPr>
      <a:lvl6pPr marL="457200" algn="l" rtl="0" fontAlgn="base">
        <a:lnSpc>
          <a:spcPct val="90000"/>
        </a:lnSpc>
        <a:spcBef>
          <a:spcPct val="0"/>
        </a:spcBef>
        <a:spcAft>
          <a:spcPct val="0"/>
        </a:spcAft>
        <a:defRPr sz="2200">
          <a:solidFill>
            <a:schemeClr val="hlink"/>
          </a:solidFill>
          <a:latin typeface="Arial" charset="0"/>
          <a:cs typeface="Arial" charset="0"/>
        </a:defRPr>
      </a:lvl6pPr>
      <a:lvl7pPr marL="914400" algn="l" rtl="0" fontAlgn="base">
        <a:lnSpc>
          <a:spcPct val="90000"/>
        </a:lnSpc>
        <a:spcBef>
          <a:spcPct val="0"/>
        </a:spcBef>
        <a:spcAft>
          <a:spcPct val="0"/>
        </a:spcAft>
        <a:defRPr sz="2200">
          <a:solidFill>
            <a:schemeClr val="hlink"/>
          </a:solidFill>
          <a:latin typeface="Arial" charset="0"/>
          <a:cs typeface="Arial" charset="0"/>
        </a:defRPr>
      </a:lvl7pPr>
      <a:lvl8pPr marL="1371600" algn="l" rtl="0" fontAlgn="base">
        <a:lnSpc>
          <a:spcPct val="90000"/>
        </a:lnSpc>
        <a:spcBef>
          <a:spcPct val="0"/>
        </a:spcBef>
        <a:spcAft>
          <a:spcPct val="0"/>
        </a:spcAft>
        <a:defRPr sz="2200">
          <a:solidFill>
            <a:schemeClr val="hlink"/>
          </a:solidFill>
          <a:latin typeface="Arial" charset="0"/>
          <a:cs typeface="Arial" charset="0"/>
        </a:defRPr>
      </a:lvl8pPr>
      <a:lvl9pPr marL="1828800" algn="l" rtl="0" fontAlgn="base">
        <a:lnSpc>
          <a:spcPct val="90000"/>
        </a:lnSpc>
        <a:spcBef>
          <a:spcPct val="0"/>
        </a:spcBef>
        <a:spcAft>
          <a:spcPct val="0"/>
        </a:spcAft>
        <a:defRPr sz="2200">
          <a:solidFill>
            <a:schemeClr val="hlink"/>
          </a:solidFill>
          <a:latin typeface="Arial" charset="0"/>
          <a:cs typeface="Arial" charset="0"/>
        </a:defRPr>
      </a:lvl9pPr>
    </p:titleStyle>
    <p:bodyStyle>
      <a:lvl1pPr marL="173038" indent="-173038" algn="l" rtl="0" eaLnBrk="0" fontAlgn="base" hangingPunct="0">
        <a:spcBef>
          <a:spcPct val="50000"/>
        </a:spcBef>
        <a:spcAft>
          <a:spcPct val="0"/>
        </a:spcAft>
        <a:buClr>
          <a:schemeClr val="tx1"/>
        </a:buClr>
        <a:buFont typeface="Wingdings" pitchFamily="2" charset="2"/>
        <a:buChar char="§"/>
        <a:defRPr sz="1600">
          <a:solidFill>
            <a:schemeClr val="bg1"/>
          </a:solidFill>
          <a:latin typeface="+mn-lt"/>
          <a:ea typeface="+mn-ea"/>
          <a:cs typeface="+mn-cs"/>
        </a:defRPr>
      </a:lvl1pPr>
      <a:lvl2pPr marL="509588" indent="-163513" algn="l" rtl="0" eaLnBrk="0" fontAlgn="base" hangingPunct="0">
        <a:spcBef>
          <a:spcPct val="0"/>
        </a:spcBef>
        <a:spcAft>
          <a:spcPct val="0"/>
        </a:spcAft>
        <a:buClr>
          <a:schemeClr val="tx1"/>
        </a:buClr>
        <a:buFont typeface="Arial" charset="0"/>
        <a:buChar char="–"/>
        <a:defRPr sz="1600">
          <a:solidFill>
            <a:schemeClr val="bg1"/>
          </a:solidFill>
          <a:latin typeface="+mn-lt"/>
          <a:cs typeface="+mn-cs"/>
        </a:defRPr>
      </a:lvl2pPr>
      <a:lvl3pPr marL="855663" indent="-173038" algn="l" rtl="0" eaLnBrk="0" fontAlgn="base" hangingPunct="0">
        <a:spcBef>
          <a:spcPct val="0"/>
        </a:spcBef>
        <a:spcAft>
          <a:spcPct val="0"/>
        </a:spcAft>
        <a:buClr>
          <a:schemeClr val="tx1"/>
        </a:buClr>
        <a:buChar char="•"/>
        <a:defRPr sz="1600">
          <a:solidFill>
            <a:schemeClr val="bg1"/>
          </a:solidFill>
          <a:latin typeface="+mn-lt"/>
          <a:cs typeface="+mn-cs"/>
        </a:defRPr>
      </a:lvl3pPr>
      <a:lvl4pPr marL="1203325" indent="-173038" algn="l" rtl="0" eaLnBrk="0" fontAlgn="base" hangingPunct="0">
        <a:spcBef>
          <a:spcPct val="20000"/>
        </a:spcBef>
        <a:spcAft>
          <a:spcPct val="0"/>
        </a:spcAft>
        <a:buClr>
          <a:schemeClr val="bg1"/>
        </a:buClr>
        <a:defRPr sz="1600">
          <a:solidFill>
            <a:schemeClr val="bg1"/>
          </a:solidFill>
          <a:latin typeface="+mn-lt"/>
          <a:cs typeface="+mn-cs"/>
        </a:defRPr>
      </a:lvl4pPr>
      <a:lvl5pPr marL="1539875" indent="-163513" algn="l" rtl="0" eaLnBrk="0" fontAlgn="base" hangingPunct="0">
        <a:spcBef>
          <a:spcPct val="20000"/>
        </a:spcBef>
        <a:spcAft>
          <a:spcPct val="0"/>
        </a:spcAft>
        <a:buClr>
          <a:schemeClr val="bg1"/>
        </a:buClr>
        <a:buChar char="»"/>
        <a:defRPr sz="1600">
          <a:solidFill>
            <a:schemeClr val="bg1"/>
          </a:solidFill>
          <a:latin typeface="+mn-lt"/>
          <a:cs typeface="+mn-cs"/>
        </a:defRPr>
      </a:lvl5pPr>
      <a:lvl6pPr marL="1997075" indent="-163513" algn="l" rtl="0" fontAlgn="base">
        <a:spcBef>
          <a:spcPct val="20000"/>
        </a:spcBef>
        <a:spcAft>
          <a:spcPct val="0"/>
        </a:spcAft>
        <a:buClr>
          <a:schemeClr val="bg1"/>
        </a:buClr>
        <a:buChar char="»"/>
        <a:defRPr sz="1600">
          <a:solidFill>
            <a:schemeClr val="bg1"/>
          </a:solidFill>
          <a:latin typeface="+mn-lt"/>
          <a:cs typeface="+mn-cs"/>
        </a:defRPr>
      </a:lvl6pPr>
      <a:lvl7pPr marL="2454275" indent="-163513" algn="l" rtl="0" fontAlgn="base">
        <a:spcBef>
          <a:spcPct val="20000"/>
        </a:spcBef>
        <a:spcAft>
          <a:spcPct val="0"/>
        </a:spcAft>
        <a:buClr>
          <a:schemeClr val="bg1"/>
        </a:buClr>
        <a:buChar char="»"/>
        <a:defRPr sz="1600">
          <a:solidFill>
            <a:schemeClr val="bg1"/>
          </a:solidFill>
          <a:latin typeface="+mn-lt"/>
          <a:cs typeface="+mn-cs"/>
        </a:defRPr>
      </a:lvl7pPr>
      <a:lvl8pPr marL="2911475" indent="-163513" algn="l" rtl="0" fontAlgn="base">
        <a:spcBef>
          <a:spcPct val="20000"/>
        </a:spcBef>
        <a:spcAft>
          <a:spcPct val="0"/>
        </a:spcAft>
        <a:buClr>
          <a:schemeClr val="bg1"/>
        </a:buClr>
        <a:buChar char="»"/>
        <a:defRPr sz="1600">
          <a:solidFill>
            <a:schemeClr val="bg1"/>
          </a:solidFill>
          <a:latin typeface="+mn-lt"/>
          <a:cs typeface="+mn-cs"/>
        </a:defRPr>
      </a:lvl8pPr>
      <a:lvl9pPr marL="3368675" indent="-163513" algn="l" rtl="0" fontAlgn="base">
        <a:spcBef>
          <a:spcPct val="20000"/>
        </a:spcBef>
        <a:spcAft>
          <a:spcPct val="0"/>
        </a:spcAft>
        <a:buClr>
          <a:schemeClr val="bg1"/>
        </a:buClr>
        <a:buChar char="»"/>
        <a:defRPr sz="1600">
          <a:solidFill>
            <a:schemeClr val="bg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0"/>
          </p:nvPr>
        </p:nvSpPr>
        <p:spPr>
          <a:noFill/>
        </p:spPr>
        <p:txBody>
          <a:bodyPr/>
          <a:lstStyle>
            <a:lvl1pPr eaLnBrk="0" hangingPunct="0">
              <a:spcBef>
                <a:spcPct val="20000"/>
              </a:spcBef>
              <a:buClr>
                <a:schemeClr val="tx1"/>
              </a:buClr>
              <a:buFont typeface="Wingdings" pitchFamily="2" charset="2"/>
              <a:buChar char="p"/>
              <a:defRPr sz="2400">
                <a:solidFill>
                  <a:schemeClr val="tx1"/>
                </a:solidFill>
                <a:latin typeface="Arial" charset="0"/>
                <a:cs typeface="Arial" charset="0"/>
              </a:defRPr>
            </a:lvl1pPr>
            <a:lvl2pPr marL="742950" indent="-285750" eaLnBrk="0" hangingPunct="0">
              <a:spcBef>
                <a:spcPct val="20000"/>
              </a:spcBef>
              <a:buClr>
                <a:schemeClr val="tx1"/>
              </a:buClr>
              <a:buFont typeface="Wingdings" pitchFamily="2" charset="2"/>
              <a:buChar char="n"/>
              <a:defRPr sz="2000">
                <a:solidFill>
                  <a:schemeClr val="tx1"/>
                </a:solidFill>
                <a:latin typeface="Arial" charset="0"/>
                <a:cs typeface="Arial" charset="0"/>
              </a:defRPr>
            </a:lvl2pPr>
            <a:lvl3pPr marL="1143000" indent="-228600" eaLnBrk="0" hangingPunct="0">
              <a:spcBef>
                <a:spcPct val="20000"/>
              </a:spcBef>
              <a:buClr>
                <a:schemeClr val="tx1"/>
              </a:buClr>
              <a:buFont typeface="Wingdings" pitchFamily="2" charset="2"/>
              <a:buChar char="p"/>
              <a:defRPr>
                <a:solidFill>
                  <a:schemeClr val="tx1"/>
                </a:solidFill>
                <a:latin typeface="Arial" charset="0"/>
                <a:cs typeface="Arial" charset="0"/>
              </a:defRPr>
            </a:lvl3pPr>
            <a:lvl4pPr marL="16002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4pPr>
            <a:lvl5pPr marL="20574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5pPr>
            <a:lvl6pPr marL="25146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6pPr>
            <a:lvl7pPr marL="29718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7pPr>
            <a:lvl8pPr marL="34290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8pPr>
            <a:lvl9pPr marL="38862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9pPr>
          </a:lstStyle>
          <a:p>
            <a:pPr eaLnBrk="1" hangingPunct="1">
              <a:spcBef>
                <a:spcPct val="0"/>
              </a:spcBef>
              <a:buClrTx/>
              <a:buFontTx/>
              <a:buNone/>
            </a:pPr>
            <a:fld id="{0624FAB7-B087-4FC9-B706-BE177876BA00}" type="slidenum">
              <a:rPr lang="en-US" altLang="en-US" sz="900" smtClean="0">
                <a:latin typeface="Verdana" pitchFamily="34" charset="0"/>
              </a:rPr>
              <a:pPr eaLnBrk="1" hangingPunct="1">
                <a:spcBef>
                  <a:spcPct val="0"/>
                </a:spcBef>
                <a:buClrTx/>
                <a:buFontTx/>
                <a:buNone/>
              </a:pPr>
              <a:t>1</a:t>
            </a:fld>
            <a:endParaRPr lang="en-US" altLang="en-US" sz="900" smtClean="0">
              <a:latin typeface="Verdana" pitchFamily="34" charset="0"/>
            </a:endParaRPr>
          </a:p>
        </p:txBody>
      </p:sp>
      <p:sp>
        <p:nvSpPr>
          <p:cNvPr id="34820" name="Rectangle 2"/>
          <p:cNvSpPr>
            <a:spLocks noGrp="1" noChangeArrowheads="1"/>
          </p:cNvSpPr>
          <p:nvPr>
            <p:ph type="title"/>
          </p:nvPr>
        </p:nvSpPr>
        <p:spPr/>
        <p:txBody>
          <a:bodyPr/>
          <a:lstStyle/>
          <a:p>
            <a:pPr marL="0" indent="0"/>
            <a:r>
              <a:rPr lang="en-US" sz="2800" b="1" dirty="0" smtClean="0">
                <a:latin typeface="Century" panose="02040604050505020304" pitchFamily="18" charset="0"/>
              </a:rPr>
              <a:t>Analytics </a:t>
            </a:r>
            <a:r>
              <a:rPr lang="en-US" sz="2800" b="1" dirty="0">
                <a:latin typeface="Century" panose="02040604050505020304" pitchFamily="18" charset="0"/>
              </a:rPr>
              <a:t>Project  </a:t>
            </a:r>
            <a:r>
              <a:rPr lang="en-US" sz="2800" b="1" dirty="0" smtClean="0">
                <a:latin typeface="Century" panose="02040604050505020304" pitchFamily="18" charset="0"/>
              </a:rPr>
              <a:t>Presentation - Spring 2015</a:t>
            </a:r>
            <a:endParaRPr lang="en-US" sz="3600" b="1" dirty="0">
              <a:latin typeface="Century" panose="02040604050505020304" pitchFamily="18" charset="0"/>
            </a:endParaRPr>
          </a:p>
        </p:txBody>
      </p:sp>
      <p:sp>
        <p:nvSpPr>
          <p:cNvPr id="35845" name="Rectangle 3"/>
          <p:cNvSpPr>
            <a:spLocks noGrp="1" noChangeArrowheads="1"/>
          </p:cNvSpPr>
          <p:nvPr>
            <p:ph type="body" idx="1"/>
          </p:nvPr>
        </p:nvSpPr>
        <p:spPr>
          <a:xfrm>
            <a:off x="571499" y="1130300"/>
            <a:ext cx="7785101" cy="5346700"/>
          </a:xfrm>
          <a:noFill/>
          <a:ln w="38100" cap="rnd">
            <a:noFill/>
            <a:round/>
            <a:headEnd/>
            <a:tailEnd/>
          </a:ln>
        </p:spPr>
        <p:txBody>
          <a:bodyPr/>
          <a:lstStyle/>
          <a:p>
            <a:pPr eaLnBrk="1" hangingPunct="1">
              <a:lnSpc>
                <a:spcPct val="80000"/>
              </a:lnSpc>
              <a:buNone/>
              <a:defRPr/>
            </a:pPr>
            <a:endParaRPr lang="en-US" altLang="en-US" sz="200" b="1" dirty="0"/>
          </a:p>
          <a:p>
            <a:pPr marL="0" indent="0">
              <a:buNone/>
            </a:pPr>
            <a:endParaRPr lang="en-US" sz="2000" b="1" dirty="0" smtClean="0">
              <a:latin typeface="Century" panose="02040604050505020304" pitchFamily="18" charset="0"/>
            </a:endParaRPr>
          </a:p>
          <a:p>
            <a:pPr marL="0" indent="0">
              <a:buNone/>
            </a:pPr>
            <a:r>
              <a:rPr lang="en-US" b="1" dirty="0" smtClean="0">
                <a:solidFill>
                  <a:srgbClr val="C00000"/>
                </a:solidFill>
                <a:latin typeface="Century" panose="02040604050505020304" pitchFamily="18" charset="0"/>
              </a:rPr>
              <a:t>Analytics Project:  </a:t>
            </a:r>
            <a:r>
              <a:rPr lang="en-US" b="1" dirty="0" smtClean="0">
                <a:latin typeface="Century" panose="02040604050505020304" pitchFamily="18" charset="0"/>
              </a:rPr>
              <a:t>NYC Taxi System Analytic</a:t>
            </a:r>
          </a:p>
          <a:p>
            <a:pPr marL="0" indent="0">
              <a:buNone/>
            </a:pPr>
            <a:endParaRPr lang="en-US" b="1" dirty="0" smtClean="0">
              <a:solidFill>
                <a:srgbClr val="00B0F0"/>
              </a:solidFill>
              <a:latin typeface="Century" panose="02040604050505020304" pitchFamily="18" charset="0"/>
            </a:endParaRPr>
          </a:p>
          <a:p>
            <a:pPr marL="0" indent="0">
              <a:buNone/>
            </a:pPr>
            <a:r>
              <a:rPr lang="en-US" b="1" dirty="0" smtClean="0">
                <a:solidFill>
                  <a:srgbClr val="C00000"/>
                </a:solidFill>
                <a:latin typeface="Century" panose="02040604050505020304" pitchFamily="18" charset="0"/>
              </a:rPr>
              <a:t>Team:</a:t>
            </a:r>
            <a:r>
              <a:rPr lang="en-US" b="1" dirty="0" smtClean="0">
                <a:latin typeface="Century" panose="02040604050505020304" pitchFamily="18" charset="0"/>
              </a:rPr>
              <a:t>  1. Archana </a:t>
            </a:r>
            <a:r>
              <a:rPr lang="en-US" b="1" dirty="0" err="1" smtClean="0">
                <a:latin typeface="Century" panose="02040604050505020304" pitchFamily="18" charset="0"/>
              </a:rPr>
              <a:t>Purushothama</a:t>
            </a:r>
            <a:r>
              <a:rPr lang="en-US" b="1" dirty="0">
                <a:latin typeface="Century" panose="02040604050505020304" pitchFamily="18" charset="0"/>
              </a:rPr>
              <a:t> </a:t>
            </a:r>
            <a:r>
              <a:rPr lang="en-US" b="1" dirty="0" smtClean="0">
                <a:latin typeface="Century" panose="02040604050505020304" pitchFamily="18" charset="0"/>
              </a:rPr>
              <a:t>(ap4095) </a:t>
            </a:r>
          </a:p>
          <a:p>
            <a:pPr marL="0" indent="0">
              <a:buNone/>
            </a:pPr>
            <a:r>
              <a:rPr lang="en-US" b="1" dirty="0" smtClean="0">
                <a:latin typeface="Century" panose="02040604050505020304" pitchFamily="18" charset="0"/>
              </a:rPr>
              <a:t>	  2. Praveen </a:t>
            </a:r>
            <a:r>
              <a:rPr lang="en-US" b="1" dirty="0" err="1" smtClean="0">
                <a:latin typeface="Century" panose="02040604050505020304" pitchFamily="18" charset="0"/>
              </a:rPr>
              <a:t>Mareedu</a:t>
            </a:r>
            <a:r>
              <a:rPr lang="en-US" b="1" dirty="0" smtClean="0">
                <a:latin typeface="Century" panose="02040604050505020304" pitchFamily="18" charset="0"/>
              </a:rPr>
              <a:t> (pm2374)</a:t>
            </a:r>
            <a:r>
              <a:rPr lang="en-US" b="1" dirty="0">
                <a:latin typeface="Century" panose="02040604050505020304" pitchFamily="18" charset="0"/>
              </a:rPr>
              <a:t>	</a:t>
            </a:r>
          </a:p>
          <a:p>
            <a:pPr marL="0" indent="0">
              <a:buNone/>
            </a:pPr>
            <a:r>
              <a:rPr lang="en-US" b="1" dirty="0" smtClean="0">
                <a:latin typeface="Century" panose="02040604050505020304" pitchFamily="18" charset="0"/>
              </a:rPr>
              <a:t>	  3. </a:t>
            </a:r>
            <a:r>
              <a:rPr lang="en-US" b="1" dirty="0" err="1" smtClean="0">
                <a:latin typeface="Century" panose="02040604050505020304" pitchFamily="18" charset="0"/>
              </a:rPr>
              <a:t>Ronish</a:t>
            </a:r>
            <a:r>
              <a:rPr lang="en-US" b="1" dirty="0" smtClean="0">
                <a:latin typeface="Century" panose="02040604050505020304" pitchFamily="18" charset="0"/>
              </a:rPr>
              <a:t> </a:t>
            </a:r>
            <a:r>
              <a:rPr lang="en-US" b="1" dirty="0" err="1" smtClean="0">
                <a:latin typeface="Century" panose="02040604050505020304" pitchFamily="18" charset="0"/>
              </a:rPr>
              <a:t>Medjo</a:t>
            </a:r>
            <a:r>
              <a:rPr lang="en-US" b="1" dirty="0" smtClean="0">
                <a:latin typeface="Century" panose="02040604050505020304" pitchFamily="18" charset="0"/>
              </a:rPr>
              <a:t> </a:t>
            </a:r>
            <a:r>
              <a:rPr lang="en-US" b="1" dirty="0" err="1" smtClean="0">
                <a:latin typeface="Century" panose="02040604050505020304" pitchFamily="18" charset="0"/>
              </a:rPr>
              <a:t>Savarimuthu</a:t>
            </a:r>
            <a:r>
              <a:rPr lang="en-US" b="1" dirty="0" smtClean="0">
                <a:latin typeface="Century" panose="02040604050505020304" pitchFamily="18" charset="0"/>
              </a:rPr>
              <a:t> (rs4995)</a:t>
            </a:r>
          </a:p>
          <a:p>
            <a:pPr marL="0" indent="0">
              <a:buNone/>
            </a:pPr>
            <a:endParaRPr lang="en-US" b="1" dirty="0" smtClean="0">
              <a:latin typeface="Century" panose="02040604050505020304" pitchFamily="18" charset="0"/>
            </a:endParaRPr>
          </a:p>
          <a:p>
            <a:pPr marL="0" indent="0">
              <a:buNone/>
            </a:pPr>
            <a:endParaRPr lang="en-US" b="1" dirty="0" smtClean="0">
              <a:latin typeface="Century" panose="02040604050505020304" pitchFamily="18" charset="0"/>
            </a:endParaRPr>
          </a:p>
          <a:p>
            <a:pPr marL="0" indent="0">
              <a:buNone/>
            </a:pPr>
            <a:r>
              <a:rPr lang="en-US" b="1" dirty="0" smtClean="0">
                <a:solidFill>
                  <a:srgbClr val="C00000"/>
                </a:solidFill>
                <a:latin typeface="Century" panose="02040604050505020304" pitchFamily="18" charset="0"/>
              </a:rPr>
              <a:t>Abstract</a:t>
            </a:r>
            <a:r>
              <a:rPr lang="en-US" b="1" dirty="0" smtClean="0">
                <a:latin typeface="Century" panose="02040604050505020304" pitchFamily="18" charset="0"/>
              </a:rPr>
              <a:t>:  Analysis of NYC Taxi trip data and NYC flight data to gain insights on the travelling patterns in the city. In turn recommending a diverse group of end-users to gain benefit of known facts .</a:t>
            </a:r>
          </a:p>
          <a:p>
            <a:pPr marL="0" indent="0" algn="ctr">
              <a:buNone/>
            </a:pPr>
            <a:endParaRPr lang="en-US" altLang="en-US" sz="1200" dirty="0"/>
          </a:p>
        </p:txBody>
      </p:sp>
    </p:spTree>
    <p:extLst>
      <p:ext uri="{BB962C8B-B14F-4D97-AF65-F5344CB8AC3E}">
        <p14:creationId xmlns:p14="http://schemas.microsoft.com/office/powerpoint/2010/main" val="294030495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DEF3116D-19A7-4353-9A3D-E478E5E6C239}" type="slidenum">
              <a:rPr lang="en-US" altLang="en-US" smtClean="0"/>
              <a:pPr>
                <a:defRPr/>
              </a:pPr>
              <a:t>10</a:t>
            </a:fld>
            <a:endParaRPr lang="en-US" alt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30710"/>
            <a:ext cx="9144000" cy="4955458"/>
          </a:xfrm>
          <a:prstGeom prst="rect">
            <a:avLst/>
          </a:prstGeom>
        </p:spPr>
      </p:pic>
      <p:sp>
        <p:nvSpPr>
          <p:cNvPr id="6" name="TextBox 5"/>
          <p:cNvSpPr txBox="1"/>
          <p:nvPr/>
        </p:nvSpPr>
        <p:spPr>
          <a:xfrm>
            <a:off x="285136" y="6169223"/>
            <a:ext cx="7010400" cy="307777"/>
          </a:xfrm>
          <a:prstGeom prst="rect">
            <a:avLst/>
          </a:prstGeom>
          <a:noFill/>
        </p:spPr>
        <p:txBody>
          <a:bodyPr wrap="square" rtlCol="0">
            <a:spAutoFit/>
          </a:bodyPr>
          <a:lstStyle/>
          <a:p>
            <a:r>
              <a:rPr lang="en-US" b="1" dirty="0" smtClean="0">
                <a:solidFill>
                  <a:srgbClr val="C00000"/>
                </a:solidFill>
              </a:rPr>
              <a:t>Output for analytic-2 (popular restaurants)</a:t>
            </a:r>
            <a:endParaRPr lang="en-US" b="1" dirty="0">
              <a:solidFill>
                <a:srgbClr val="C00000"/>
              </a:solidFill>
            </a:endParaRPr>
          </a:p>
        </p:txBody>
      </p:sp>
      <p:sp>
        <p:nvSpPr>
          <p:cNvPr id="7" name="TextBox 6"/>
          <p:cNvSpPr txBox="1"/>
          <p:nvPr/>
        </p:nvSpPr>
        <p:spPr>
          <a:xfrm>
            <a:off x="442452" y="563556"/>
            <a:ext cx="4650658" cy="677108"/>
          </a:xfrm>
          <a:prstGeom prst="rect">
            <a:avLst/>
          </a:prstGeom>
          <a:noFill/>
        </p:spPr>
        <p:txBody>
          <a:bodyPr wrap="square" rtlCol="0">
            <a:spAutoFit/>
          </a:bodyPr>
          <a:lstStyle/>
          <a:p>
            <a:pPr lvl="0"/>
            <a:r>
              <a:rPr lang="en-US" sz="2400" b="1" kern="0" dirty="0">
                <a:solidFill>
                  <a:srgbClr val="000000"/>
                </a:solidFill>
                <a:latin typeface="Century" panose="02040604050505020304" pitchFamily="18" charset="0"/>
                <a:cs typeface="Arial"/>
              </a:rPr>
              <a:t>NYC Taxi System Analytic</a:t>
            </a:r>
            <a:endParaRPr lang="en-US" dirty="0">
              <a:solidFill>
                <a:srgbClr val="000000"/>
              </a:solidFill>
            </a:endParaRPr>
          </a:p>
          <a:p>
            <a:endParaRPr lang="en-US" dirty="0"/>
          </a:p>
        </p:txBody>
      </p:sp>
    </p:spTree>
    <p:extLst>
      <p:ext uri="{BB962C8B-B14F-4D97-AF65-F5344CB8AC3E}">
        <p14:creationId xmlns:p14="http://schemas.microsoft.com/office/powerpoint/2010/main" val="99716728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DEF3116D-19A7-4353-9A3D-E478E5E6C239}" type="slidenum">
              <a:rPr lang="en-US" altLang="en-US" smtClean="0"/>
              <a:pPr>
                <a:defRPr/>
              </a:pPr>
              <a:t>11</a:t>
            </a:fld>
            <a:endParaRPr lang="en-US" altLang="en-US"/>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323" y="1143000"/>
            <a:ext cx="9144000" cy="4667865"/>
          </a:xfrm>
          <a:prstGeom prst="rect">
            <a:avLst/>
          </a:prstGeom>
        </p:spPr>
      </p:pic>
      <p:sp>
        <p:nvSpPr>
          <p:cNvPr id="5" name="TextBox 4"/>
          <p:cNvSpPr txBox="1"/>
          <p:nvPr/>
        </p:nvSpPr>
        <p:spPr>
          <a:xfrm>
            <a:off x="98323" y="5948516"/>
            <a:ext cx="6454877" cy="307777"/>
          </a:xfrm>
          <a:prstGeom prst="rect">
            <a:avLst/>
          </a:prstGeom>
          <a:noFill/>
        </p:spPr>
        <p:txBody>
          <a:bodyPr wrap="square" rtlCol="0">
            <a:spAutoFit/>
          </a:bodyPr>
          <a:lstStyle/>
          <a:p>
            <a:r>
              <a:rPr lang="en-US" b="1" dirty="0" smtClean="0">
                <a:solidFill>
                  <a:srgbClr val="C00000"/>
                </a:solidFill>
              </a:rPr>
              <a:t>Output for analytic-3 (Recommending ride sharing)</a:t>
            </a:r>
            <a:endParaRPr lang="en-US" b="1" dirty="0">
              <a:solidFill>
                <a:srgbClr val="C00000"/>
              </a:solidFill>
            </a:endParaRPr>
          </a:p>
        </p:txBody>
      </p:sp>
      <p:sp>
        <p:nvSpPr>
          <p:cNvPr id="6" name="TextBox 5"/>
          <p:cNvSpPr txBox="1"/>
          <p:nvPr/>
        </p:nvSpPr>
        <p:spPr>
          <a:xfrm>
            <a:off x="383458" y="583739"/>
            <a:ext cx="4680154" cy="677108"/>
          </a:xfrm>
          <a:prstGeom prst="rect">
            <a:avLst/>
          </a:prstGeom>
          <a:noFill/>
        </p:spPr>
        <p:txBody>
          <a:bodyPr wrap="square" rtlCol="0">
            <a:spAutoFit/>
          </a:bodyPr>
          <a:lstStyle/>
          <a:p>
            <a:pPr lvl="0"/>
            <a:r>
              <a:rPr lang="en-US" sz="2400" b="1" kern="0" dirty="0">
                <a:solidFill>
                  <a:srgbClr val="000000"/>
                </a:solidFill>
                <a:latin typeface="Century" panose="02040604050505020304" pitchFamily="18" charset="0"/>
                <a:cs typeface="Arial"/>
              </a:rPr>
              <a:t>NYC Taxi System Analytic</a:t>
            </a:r>
            <a:endParaRPr lang="en-US" dirty="0">
              <a:solidFill>
                <a:srgbClr val="000000"/>
              </a:solidFill>
            </a:endParaRPr>
          </a:p>
          <a:p>
            <a:endParaRPr lang="en-US" dirty="0"/>
          </a:p>
        </p:txBody>
      </p:sp>
    </p:spTree>
    <p:extLst>
      <p:ext uri="{BB962C8B-B14F-4D97-AF65-F5344CB8AC3E}">
        <p14:creationId xmlns:p14="http://schemas.microsoft.com/office/powerpoint/2010/main" val="251548718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DEF3116D-19A7-4353-9A3D-E478E5E6C239}" type="slidenum">
              <a:rPr lang="en-US" altLang="en-US" smtClean="0"/>
              <a:pPr>
                <a:defRPr/>
              </a:pPr>
              <a:t>12</a:t>
            </a:fld>
            <a:endParaRPr lang="en-US" altLang="en-US"/>
          </a:p>
        </p:txBody>
      </p:sp>
      <p:sp>
        <p:nvSpPr>
          <p:cNvPr id="4" name="TextBox 3"/>
          <p:cNvSpPr txBox="1"/>
          <p:nvPr/>
        </p:nvSpPr>
        <p:spPr>
          <a:xfrm>
            <a:off x="511278" y="5850193"/>
            <a:ext cx="6892413" cy="307777"/>
          </a:xfrm>
          <a:prstGeom prst="rect">
            <a:avLst/>
          </a:prstGeom>
          <a:noFill/>
        </p:spPr>
        <p:txBody>
          <a:bodyPr wrap="square" rtlCol="0">
            <a:spAutoFit/>
          </a:bodyPr>
          <a:lstStyle/>
          <a:p>
            <a:r>
              <a:rPr lang="en-US" b="1" dirty="0" smtClean="0">
                <a:solidFill>
                  <a:srgbClr val="C00000"/>
                </a:solidFill>
              </a:rPr>
              <a:t>Output for analytic-4 (Informing taxi drivers to wait at airport)</a:t>
            </a:r>
            <a:endParaRPr lang="en-US" b="1" dirty="0">
              <a:solidFill>
                <a:srgbClr val="C00000"/>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76495"/>
            <a:ext cx="9144000" cy="4673698"/>
          </a:xfrm>
          <a:prstGeom prst="rect">
            <a:avLst/>
          </a:prstGeom>
        </p:spPr>
      </p:pic>
      <p:sp>
        <p:nvSpPr>
          <p:cNvPr id="6" name="TextBox 5"/>
          <p:cNvSpPr txBox="1"/>
          <p:nvPr/>
        </p:nvSpPr>
        <p:spPr>
          <a:xfrm>
            <a:off x="383458" y="583739"/>
            <a:ext cx="4680154" cy="677108"/>
          </a:xfrm>
          <a:prstGeom prst="rect">
            <a:avLst/>
          </a:prstGeom>
          <a:noFill/>
        </p:spPr>
        <p:txBody>
          <a:bodyPr wrap="square" rtlCol="0">
            <a:spAutoFit/>
          </a:bodyPr>
          <a:lstStyle/>
          <a:p>
            <a:pPr lvl="0"/>
            <a:r>
              <a:rPr lang="en-US" sz="2400" b="1" kern="0" dirty="0">
                <a:solidFill>
                  <a:srgbClr val="000000"/>
                </a:solidFill>
                <a:latin typeface="Century" panose="02040604050505020304" pitchFamily="18" charset="0"/>
                <a:cs typeface="Arial"/>
              </a:rPr>
              <a:t>NYC Taxi System Analytic</a:t>
            </a:r>
            <a:endParaRPr lang="en-US" dirty="0">
              <a:solidFill>
                <a:srgbClr val="000000"/>
              </a:solidFill>
            </a:endParaRPr>
          </a:p>
          <a:p>
            <a:endParaRPr lang="en-US" dirty="0"/>
          </a:p>
        </p:txBody>
      </p:sp>
    </p:spTree>
    <p:extLst>
      <p:ext uri="{BB962C8B-B14F-4D97-AF65-F5344CB8AC3E}">
        <p14:creationId xmlns:p14="http://schemas.microsoft.com/office/powerpoint/2010/main" val="10088476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DEF3116D-19A7-4353-9A3D-E478E5E6C239}" type="slidenum">
              <a:rPr lang="en-US" altLang="en-US" smtClean="0"/>
              <a:pPr>
                <a:defRPr/>
              </a:pPr>
              <a:t>13</a:t>
            </a:fld>
            <a:endParaRPr lang="en-US" altLang="en-US"/>
          </a:p>
        </p:txBody>
      </p:sp>
      <p:pic>
        <p:nvPicPr>
          <p:cNvPr id="3" name="Picture 2" descr="Taxi Pick up Cha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8713" y="1160534"/>
            <a:ext cx="6386794" cy="4646420"/>
          </a:xfrm>
          <a:prstGeom prst="rect">
            <a:avLst/>
          </a:prstGeom>
        </p:spPr>
      </p:pic>
      <p:sp>
        <p:nvSpPr>
          <p:cNvPr id="6" name="TextBox 5"/>
          <p:cNvSpPr txBox="1"/>
          <p:nvPr/>
        </p:nvSpPr>
        <p:spPr>
          <a:xfrm>
            <a:off x="383458" y="583739"/>
            <a:ext cx="4680154" cy="677108"/>
          </a:xfrm>
          <a:prstGeom prst="rect">
            <a:avLst/>
          </a:prstGeom>
          <a:noFill/>
        </p:spPr>
        <p:txBody>
          <a:bodyPr wrap="square" rtlCol="0">
            <a:spAutoFit/>
          </a:bodyPr>
          <a:lstStyle/>
          <a:p>
            <a:pPr lvl="0"/>
            <a:r>
              <a:rPr lang="en-US" sz="2400" b="1" kern="0" dirty="0">
                <a:solidFill>
                  <a:srgbClr val="000000"/>
                </a:solidFill>
                <a:latin typeface="Century" panose="02040604050505020304" pitchFamily="18" charset="0"/>
                <a:cs typeface="Arial"/>
              </a:rPr>
              <a:t>NYC Taxi System Analytic</a:t>
            </a:r>
            <a:endParaRPr lang="en-US" dirty="0">
              <a:solidFill>
                <a:srgbClr val="000000"/>
              </a:solidFill>
            </a:endParaRPr>
          </a:p>
          <a:p>
            <a:endParaRPr lang="en-US" dirty="0"/>
          </a:p>
        </p:txBody>
      </p:sp>
      <p:sp>
        <p:nvSpPr>
          <p:cNvPr id="9" name="TextBox 8"/>
          <p:cNvSpPr txBox="1"/>
          <p:nvPr/>
        </p:nvSpPr>
        <p:spPr>
          <a:xfrm>
            <a:off x="1196349" y="5948965"/>
            <a:ext cx="7459657" cy="738664"/>
          </a:xfrm>
          <a:prstGeom prst="rect">
            <a:avLst/>
          </a:prstGeom>
          <a:noFill/>
        </p:spPr>
        <p:txBody>
          <a:bodyPr wrap="none" rtlCol="0">
            <a:spAutoFit/>
          </a:bodyPr>
          <a:lstStyle/>
          <a:p>
            <a:r>
              <a:rPr lang="en-US" b="1" dirty="0" smtClean="0">
                <a:solidFill>
                  <a:srgbClr val="800000"/>
                </a:solidFill>
              </a:rPr>
              <a:t>Graph representation for a specific day how many cabs are able to get a </a:t>
            </a:r>
          </a:p>
          <a:p>
            <a:r>
              <a:rPr lang="en-US" b="1" dirty="0" smtClean="0">
                <a:solidFill>
                  <a:srgbClr val="800000"/>
                </a:solidFill>
              </a:rPr>
              <a:t>next pick up from airport for different intervals.</a:t>
            </a:r>
          </a:p>
          <a:p>
            <a:endParaRPr lang="en-US" dirty="0"/>
          </a:p>
        </p:txBody>
      </p:sp>
    </p:spTree>
    <p:extLst>
      <p:ext uri="{BB962C8B-B14F-4D97-AF65-F5344CB8AC3E}">
        <p14:creationId xmlns:p14="http://schemas.microsoft.com/office/powerpoint/2010/main" val="3037528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DEF3116D-19A7-4353-9A3D-E478E5E6C239}" type="slidenum">
              <a:rPr lang="en-US" altLang="en-US" smtClean="0"/>
              <a:pPr>
                <a:defRPr/>
              </a:pPr>
              <a:t>14</a:t>
            </a:fld>
            <a:endParaRPr lang="en-US" altLang="en-US"/>
          </a:p>
        </p:txBody>
      </p:sp>
      <p:pic>
        <p:nvPicPr>
          <p:cNvPr id="3" name="Picture 2" descr="time vs TripCoun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9888" y="1692275"/>
            <a:ext cx="5686425" cy="3981450"/>
          </a:xfrm>
          <a:prstGeom prst="rect">
            <a:avLst/>
          </a:prstGeom>
        </p:spPr>
      </p:pic>
      <p:sp>
        <p:nvSpPr>
          <p:cNvPr id="4" name="TextBox 3"/>
          <p:cNvSpPr txBox="1"/>
          <p:nvPr/>
        </p:nvSpPr>
        <p:spPr>
          <a:xfrm>
            <a:off x="472358" y="494839"/>
            <a:ext cx="4680154" cy="677108"/>
          </a:xfrm>
          <a:prstGeom prst="rect">
            <a:avLst/>
          </a:prstGeom>
          <a:noFill/>
        </p:spPr>
        <p:txBody>
          <a:bodyPr wrap="square" rtlCol="0">
            <a:spAutoFit/>
          </a:bodyPr>
          <a:lstStyle/>
          <a:p>
            <a:pPr lvl="0"/>
            <a:r>
              <a:rPr lang="en-US" sz="2400" b="1" kern="0" dirty="0">
                <a:solidFill>
                  <a:srgbClr val="000000"/>
                </a:solidFill>
                <a:latin typeface="Century" panose="02040604050505020304" pitchFamily="18" charset="0"/>
                <a:cs typeface="Arial"/>
              </a:rPr>
              <a:t>NYC Taxi System Analytic</a:t>
            </a:r>
            <a:endParaRPr lang="en-US" dirty="0">
              <a:solidFill>
                <a:srgbClr val="000000"/>
              </a:solidFill>
            </a:endParaRPr>
          </a:p>
          <a:p>
            <a:endParaRPr lang="en-US" dirty="0"/>
          </a:p>
        </p:txBody>
      </p:sp>
      <p:sp>
        <p:nvSpPr>
          <p:cNvPr id="5" name="TextBox 4"/>
          <p:cNvSpPr txBox="1"/>
          <p:nvPr/>
        </p:nvSpPr>
        <p:spPr>
          <a:xfrm>
            <a:off x="889000" y="5981700"/>
            <a:ext cx="5004533" cy="307777"/>
          </a:xfrm>
          <a:prstGeom prst="rect">
            <a:avLst/>
          </a:prstGeom>
          <a:noFill/>
        </p:spPr>
        <p:txBody>
          <a:bodyPr wrap="none" rtlCol="0">
            <a:spAutoFit/>
          </a:bodyPr>
          <a:lstStyle/>
          <a:p>
            <a:r>
              <a:rPr lang="en-US" b="1" dirty="0" smtClean="0">
                <a:solidFill>
                  <a:srgbClr val="800000"/>
                </a:solidFill>
              </a:rPr>
              <a:t>Number of journeys for different time intervals.</a:t>
            </a:r>
            <a:endParaRPr lang="en-US" b="1" dirty="0">
              <a:solidFill>
                <a:srgbClr val="800000"/>
              </a:solidFill>
            </a:endParaRPr>
          </a:p>
        </p:txBody>
      </p:sp>
    </p:spTree>
    <p:extLst>
      <p:ext uri="{BB962C8B-B14F-4D97-AF65-F5344CB8AC3E}">
        <p14:creationId xmlns:p14="http://schemas.microsoft.com/office/powerpoint/2010/main" val="1265702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0"/>
          </p:nvPr>
        </p:nvSpPr>
        <p:spPr>
          <a:noFill/>
        </p:spPr>
        <p:txBody>
          <a:bodyPr/>
          <a:lstStyle>
            <a:lvl1pPr eaLnBrk="0" hangingPunct="0">
              <a:spcBef>
                <a:spcPct val="20000"/>
              </a:spcBef>
              <a:buClr>
                <a:schemeClr val="tx1"/>
              </a:buClr>
              <a:buFont typeface="Wingdings" pitchFamily="2" charset="2"/>
              <a:buChar char="p"/>
              <a:defRPr sz="2400">
                <a:solidFill>
                  <a:schemeClr val="tx1"/>
                </a:solidFill>
                <a:latin typeface="Arial" charset="0"/>
                <a:cs typeface="Arial" charset="0"/>
              </a:defRPr>
            </a:lvl1pPr>
            <a:lvl2pPr marL="742950" indent="-285750" eaLnBrk="0" hangingPunct="0">
              <a:spcBef>
                <a:spcPct val="20000"/>
              </a:spcBef>
              <a:buClr>
                <a:schemeClr val="tx1"/>
              </a:buClr>
              <a:buFont typeface="Wingdings" pitchFamily="2" charset="2"/>
              <a:buChar char="n"/>
              <a:defRPr sz="2000">
                <a:solidFill>
                  <a:schemeClr val="tx1"/>
                </a:solidFill>
                <a:latin typeface="Arial" charset="0"/>
                <a:cs typeface="Arial" charset="0"/>
              </a:defRPr>
            </a:lvl2pPr>
            <a:lvl3pPr marL="1143000" indent="-228600" eaLnBrk="0" hangingPunct="0">
              <a:spcBef>
                <a:spcPct val="20000"/>
              </a:spcBef>
              <a:buClr>
                <a:schemeClr val="tx1"/>
              </a:buClr>
              <a:buFont typeface="Wingdings" pitchFamily="2" charset="2"/>
              <a:buChar char="p"/>
              <a:defRPr>
                <a:solidFill>
                  <a:schemeClr val="tx1"/>
                </a:solidFill>
                <a:latin typeface="Arial" charset="0"/>
                <a:cs typeface="Arial" charset="0"/>
              </a:defRPr>
            </a:lvl3pPr>
            <a:lvl4pPr marL="16002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4pPr>
            <a:lvl5pPr marL="20574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5pPr>
            <a:lvl6pPr marL="25146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6pPr>
            <a:lvl7pPr marL="29718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7pPr>
            <a:lvl8pPr marL="34290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8pPr>
            <a:lvl9pPr marL="38862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9pPr>
          </a:lstStyle>
          <a:p>
            <a:pPr eaLnBrk="1" hangingPunct="1">
              <a:spcBef>
                <a:spcPct val="0"/>
              </a:spcBef>
              <a:buClrTx/>
              <a:buFontTx/>
              <a:buNone/>
            </a:pPr>
            <a:fld id="{0624FAB7-B087-4FC9-B706-BE177876BA00}" type="slidenum">
              <a:rPr lang="en-US" altLang="en-US" sz="900" smtClean="0">
                <a:latin typeface="Verdana" pitchFamily="34" charset="0"/>
              </a:rPr>
              <a:pPr eaLnBrk="1" hangingPunct="1">
                <a:spcBef>
                  <a:spcPct val="0"/>
                </a:spcBef>
                <a:buClrTx/>
                <a:buFontTx/>
                <a:buNone/>
              </a:pPr>
              <a:t>15</a:t>
            </a:fld>
            <a:endParaRPr lang="en-US" altLang="en-US" sz="900" smtClean="0">
              <a:latin typeface="Verdana" pitchFamily="34" charset="0"/>
            </a:endParaRPr>
          </a:p>
        </p:txBody>
      </p:sp>
      <p:sp>
        <p:nvSpPr>
          <p:cNvPr id="34820" name="Rectangle 2"/>
          <p:cNvSpPr>
            <a:spLocks noGrp="1" noChangeArrowheads="1"/>
          </p:cNvSpPr>
          <p:nvPr>
            <p:ph type="title"/>
          </p:nvPr>
        </p:nvSpPr>
        <p:spPr/>
        <p:txBody>
          <a:bodyPr/>
          <a:lstStyle/>
          <a:p>
            <a:pPr marL="0" indent="0"/>
            <a:r>
              <a:rPr lang="en-US" b="1" dirty="0">
                <a:latin typeface="Century" panose="02040604050505020304" pitchFamily="18" charset="0"/>
              </a:rPr>
              <a:t>NYC Taxi System Analytic</a:t>
            </a:r>
            <a:endParaRPr lang="en-US" sz="3200" b="1" dirty="0">
              <a:latin typeface="Century" panose="02040604050505020304" pitchFamily="18" charset="0"/>
            </a:endParaRPr>
          </a:p>
        </p:txBody>
      </p:sp>
      <p:sp>
        <p:nvSpPr>
          <p:cNvPr id="35845" name="Rectangle 3"/>
          <p:cNvSpPr>
            <a:spLocks noGrp="1" noChangeArrowheads="1"/>
          </p:cNvSpPr>
          <p:nvPr>
            <p:ph type="body" idx="1"/>
          </p:nvPr>
        </p:nvSpPr>
        <p:spPr>
          <a:xfrm>
            <a:off x="571499" y="1130300"/>
            <a:ext cx="7785101" cy="5346700"/>
          </a:xfrm>
          <a:noFill/>
          <a:ln w="38100" cap="rnd">
            <a:noFill/>
            <a:round/>
            <a:headEnd/>
            <a:tailEnd/>
          </a:ln>
        </p:spPr>
        <p:txBody>
          <a:bodyPr/>
          <a:lstStyle/>
          <a:p>
            <a:pPr eaLnBrk="1" hangingPunct="1">
              <a:lnSpc>
                <a:spcPct val="80000"/>
              </a:lnSpc>
              <a:buNone/>
              <a:defRPr/>
            </a:pPr>
            <a:endParaRPr lang="en-US" altLang="en-US" sz="200" b="1" dirty="0"/>
          </a:p>
          <a:p>
            <a:pPr marL="0" indent="0">
              <a:buNone/>
            </a:pPr>
            <a:r>
              <a:rPr lang="en-US" sz="2800" b="1" dirty="0" smtClean="0">
                <a:solidFill>
                  <a:srgbClr val="C00000"/>
                </a:solidFill>
                <a:latin typeface="Century" panose="02040604050505020304" pitchFamily="18" charset="0"/>
              </a:rPr>
              <a:t>Obstacles:</a:t>
            </a:r>
          </a:p>
          <a:p>
            <a:pPr marL="0" indent="0">
              <a:buNone/>
            </a:pPr>
            <a:r>
              <a:rPr lang="en-US" sz="2000" b="1" dirty="0" smtClean="0">
                <a:latin typeface="Century" panose="02040604050505020304" pitchFamily="18" charset="0"/>
              </a:rPr>
              <a:t>1. Setting up Hadoop on the Google cloud platform. We were not able to do it and used the NYU HPC Dumbo cluster.</a:t>
            </a:r>
            <a:endParaRPr lang="en-US" sz="2000" b="1" dirty="0">
              <a:latin typeface="Century" panose="02040604050505020304" pitchFamily="18" charset="0"/>
            </a:endParaRPr>
          </a:p>
          <a:p>
            <a:pPr marL="0" indent="0">
              <a:buNone/>
            </a:pPr>
            <a:endParaRPr lang="en-US" sz="2000" b="1" dirty="0">
              <a:solidFill>
                <a:srgbClr val="00B0F0"/>
              </a:solidFill>
              <a:latin typeface="Century" panose="02040604050505020304" pitchFamily="18" charset="0"/>
            </a:endParaRPr>
          </a:p>
          <a:p>
            <a:pPr marL="0" indent="0">
              <a:buNone/>
            </a:pPr>
            <a:r>
              <a:rPr lang="en-US" sz="2000" b="1" dirty="0">
                <a:latin typeface="Century" panose="02040604050505020304" pitchFamily="18" charset="0"/>
              </a:rPr>
              <a:t>2. </a:t>
            </a:r>
            <a:r>
              <a:rPr lang="en-US" sz="2000" b="1" dirty="0" smtClean="0">
                <a:latin typeface="Century" panose="02040604050505020304" pitchFamily="18" charset="0"/>
              </a:rPr>
              <a:t>Determining an analytic is fun but </a:t>
            </a:r>
            <a:r>
              <a:rPr lang="en-US" sz="2000" b="1" dirty="0">
                <a:latin typeface="Century" panose="02040604050505020304" pitchFamily="18" charset="0"/>
              </a:rPr>
              <a:t>f</a:t>
            </a:r>
            <a:r>
              <a:rPr lang="en-US" sz="2000" b="1" dirty="0" smtClean="0">
                <a:latin typeface="Century" panose="02040604050505020304" pitchFamily="18" charset="0"/>
              </a:rPr>
              <a:t>inding the data based on the analytic is not. It took us a lot of time to find the data we needed.</a:t>
            </a:r>
            <a:endParaRPr lang="en-US" sz="2000" b="1" dirty="0">
              <a:latin typeface="Century" panose="02040604050505020304" pitchFamily="18" charset="0"/>
            </a:endParaRPr>
          </a:p>
          <a:p>
            <a:pPr marL="0" indent="0">
              <a:buNone/>
            </a:pPr>
            <a:endParaRPr lang="en-US" sz="2000" b="1" dirty="0">
              <a:solidFill>
                <a:srgbClr val="00B0F0"/>
              </a:solidFill>
              <a:latin typeface="Century" panose="02040604050505020304" pitchFamily="18" charset="0"/>
            </a:endParaRPr>
          </a:p>
          <a:p>
            <a:pPr marL="0" indent="0">
              <a:buNone/>
            </a:pPr>
            <a:r>
              <a:rPr lang="en-US" sz="2000" b="1" dirty="0">
                <a:latin typeface="Century" panose="02040604050505020304" pitchFamily="18" charset="0"/>
              </a:rPr>
              <a:t>3. </a:t>
            </a:r>
            <a:r>
              <a:rPr lang="en-US" sz="2000" b="1" dirty="0" smtClean="0">
                <a:latin typeface="Century" panose="02040604050505020304" pitchFamily="18" charset="0"/>
              </a:rPr>
              <a:t>As we did not use real time data, the results we obtained are  mostly probabilities and does not give a precise insight.</a:t>
            </a:r>
          </a:p>
          <a:p>
            <a:pPr marL="0" indent="0">
              <a:buNone/>
            </a:pPr>
            <a:r>
              <a:rPr lang="en-US" sz="2000" b="1" dirty="0">
                <a:solidFill>
                  <a:srgbClr val="00B0F0"/>
                </a:solidFill>
                <a:latin typeface="Century" panose="02040604050505020304" pitchFamily="18" charset="0"/>
              </a:rPr>
              <a:t> </a:t>
            </a:r>
            <a:r>
              <a:rPr lang="en-US" sz="2000" b="1" dirty="0" smtClean="0">
                <a:solidFill>
                  <a:srgbClr val="00B0F0"/>
                </a:solidFill>
                <a:latin typeface="Century" panose="02040604050505020304" pitchFamily="18" charset="0"/>
              </a:rPr>
              <a:t>     </a:t>
            </a:r>
            <a:endParaRPr lang="en-US" sz="2000" b="1" dirty="0">
              <a:solidFill>
                <a:srgbClr val="00B0F0"/>
              </a:solidFill>
              <a:latin typeface="Century" panose="02040604050505020304" pitchFamily="18" charset="0"/>
            </a:endParaRPr>
          </a:p>
          <a:p>
            <a:pPr marL="0" indent="0">
              <a:buNone/>
            </a:pPr>
            <a:endParaRPr lang="en-US" sz="2000" b="1" dirty="0">
              <a:solidFill>
                <a:srgbClr val="00B0F0"/>
              </a:solidFill>
              <a:latin typeface="Century" panose="02040604050505020304" pitchFamily="18" charset="0"/>
            </a:endParaRPr>
          </a:p>
          <a:p>
            <a:pPr marL="0" indent="0">
              <a:buNone/>
            </a:pPr>
            <a:endParaRPr lang="en-US" sz="2000" b="1" dirty="0" smtClean="0">
              <a:solidFill>
                <a:srgbClr val="00B0F0"/>
              </a:solidFill>
              <a:latin typeface="Century" panose="02040604050505020304" pitchFamily="18" charset="0"/>
            </a:endParaRPr>
          </a:p>
          <a:p>
            <a:pPr marL="0" indent="0">
              <a:buNone/>
            </a:pPr>
            <a:endParaRPr lang="en-US" sz="2000" b="1" dirty="0">
              <a:latin typeface="Century" panose="02040604050505020304" pitchFamily="18" charset="0"/>
            </a:endParaRPr>
          </a:p>
        </p:txBody>
      </p:sp>
    </p:spTree>
    <p:extLst>
      <p:ext uri="{BB962C8B-B14F-4D97-AF65-F5344CB8AC3E}">
        <p14:creationId xmlns:p14="http://schemas.microsoft.com/office/powerpoint/2010/main" val="882100729"/>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DEF3116D-19A7-4353-9A3D-E478E5E6C239}" type="slidenum">
              <a:rPr lang="en-US" altLang="en-US" smtClean="0"/>
              <a:pPr>
                <a:defRPr/>
              </a:pPr>
              <a:t>16</a:t>
            </a:fld>
            <a:endParaRPr lang="en-US" altLang="en-US"/>
          </a:p>
        </p:txBody>
      </p:sp>
      <p:sp>
        <p:nvSpPr>
          <p:cNvPr id="3" name="TextBox 2"/>
          <p:cNvSpPr txBox="1"/>
          <p:nvPr/>
        </p:nvSpPr>
        <p:spPr>
          <a:xfrm>
            <a:off x="432619" y="1130709"/>
            <a:ext cx="8254181" cy="4832092"/>
          </a:xfrm>
          <a:prstGeom prst="rect">
            <a:avLst/>
          </a:prstGeom>
          <a:noFill/>
        </p:spPr>
        <p:txBody>
          <a:bodyPr wrap="square" rtlCol="0">
            <a:spAutoFit/>
          </a:bodyPr>
          <a:lstStyle/>
          <a:p>
            <a:r>
              <a:rPr lang="en-US" sz="2800" b="1" dirty="0" smtClean="0">
                <a:solidFill>
                  <a:srgbClr val="C00000"/>
                </a:solidFill>
                <a:latin typeface="Century" panose="02040604050505020304" pitchFamily="18" charset="0"/>
              </a:rPr>
              <a:t>Conclusion:</a:t>
            </a:r>
          </a:p>
          <a:p>
            <a:r>
              <a:rPr lang="en-US" sz="2000" b="1" dirty="0" smtClean="0">
                <a:latin typeface="Century" panose="02040604050505020304" pitchFamily="18" charset="0"/>
              </a:rPr>
              <a:t>This </a:t>
            </a:r>
            <a:r>
              <a:rPr lang="en-US" sz="2000" b="1" dirty="0">
                <a:latin typeface="Century" panose="02040604050505020304" pitchFamily="18" charset="0"/>
              </a:rPr>
              <a:t>project aims </a:t>
            </a:r>
            <a:r>
              <a:rPr lang="en-US" sz="2000" b="1" dirty="0" smtClean="0">
                <a:latin typeface="Century" panose="02040604050505020304" pitchFamily="18" charset="0"/>
              </a:rPr>
              <a:t>to aid </a:t>
            </a:r>
            <a:r>
              <a:rPr lang="en-US" sz="2000" b="1" dirty="0">
                <a:latin typeface="Century" panose="02040604050505020304" pitchFamily="18" charset="0"/>
              </a:rPr>
              <a:t>taxi drivers to get more passengers as well as waiting passengers to find empty taxi. NYC taxi trip data containing the information about pickup/drop off time and location and the traffic data are analyzed to generate a pattern in-order to </a:t>
            </a:r>
            <a:r>
              <a:rPr lang="en-US" sz="2000" b="1" dirty="0" smtClean="0">
                <a:latin typeface="Century" panose="02040604050505020304" pitchFamily="18" charset="0"/>
              </a:rPr>
              <a:t>mention popular places, increase ride sharing opportunities and help taxis pickup passengers from airport. </a:t>
            </a:r>
            <a:endParaRPr lang="en-US" sz="2000" b="1" dirty="0">
              <a:latin typeface="Century" panose="02040604050505020304" pitchFamily="18" charset="0"/>
            </a:endParaRPr>
          </a:p>
          <a:p>
            <a:r>
              <a:rPr lang="en-US" sz="2000" b="1" dirty="0" smtClean="0">
                <a:latin typeface="Century" panose="02040604050505020304" pitchFamily="18" charset="0"/>
              </a:rPr>
              <a:t>We suggest carpooling </a:t>
            </a:r>
            <a:r>
              <a:rPr lang="en-US" sz="2000" b="1" dirty="0">
                <a:latin typeface="Century" panose="02040604050505020304" pitchFamily="18" charset="0"/>
              </a:rPr>
              <a:t>for passengers coming from </a:t>
            </a:r>
            <a:r>
              <a:rPr lang="en-US" sz="2000" b="1" dirty="0" smtClean="0">
                <a:latin typeface="Century" panose="02040604050505020304" pitchFamily="18" charset="0"/>
              </a:rPr>
              <a:t>the </a:t>
            </a:r>
            <a:r>
              <a:rPr lang="en-US" sz="2000" b="1" dirty="0">
                <a:latin typeface="Century" panose="02040604050505020304" pitchFamily="18" charset="0"/>
              </a:rPr>
              <a:t>airports to reduce the taxi fare per person as generally the airports are at a good distance from the city. </a:t>
            </a:r>
            <a:r>
              <a:rPr lang="en-US" sz="2000" b="1" dirty="0" smtClean="0">
                <a:latin typeface="Century" panose="02040604050505020304" pitchFamily="18" charset="0"/>
              </a:rPr>
              <a:t>Also we check the taxis that drop at airport but return with no passengers and inform them the time they would have to wait to get a passenger. We are implementing </a:t>
            </a:r>
            <a:r>
              <a:rPr lang="en-US" sz="2000" b="1" dirty="0">
                <a:latin typeface="Century" panose="02040604050505020304" pitchFamily="18" charset="0"/>
              </a:rPr>
              <a:t>this with the help of the NYC flight data also, which gives us information like </a:t>
            </a:r>
            <a:r>
              <a:rPr lang="en-US" sz="2000" b="1" dirty="0" smtClean="0">
                <a:latin typeface="Century" panose="02040604050505020304" pitchFamily="18" charset="0"/>
              </a:rPr>
              <a:t>arrival </a:t>
            </a:r>
            <a:r>
              <a:rPr lang="en-US" sz="2000" b="1" dirty="0">
                <a:latin typeface="Century" panose="02040604050505020304" pitchFamily="18" charset="0"/>
              </a:rPr>
              <a:t>times of various </a:t>
            </a:r>
            <a:r>
              <a:rPr lang="en-US" sz="2000" b="1" dirty="0" smtClean="0">
                <a:latin typeface="Century" panose="02040604050505020304" pitchFamily="18" charset="0"/>
              </a:rPr>
              <a:t>flights for each day </a:t>
            </a:r>
            <a:r>
              <a:rPr lang="en-US" sz="2000" b="1" dirty="0">
                <a:latin typeface="Century" panose="02040604050505020304" pitchFamily="18" charset="0"/>
              </a:rPr>
              <a:t>which is used for the analysis. </a:t>
            </a:r>
            <a:r>
              <a:rPr lang="en-US" sz="2000" b="1" dirty="0" smtClean="0">
                <a:latin typeface="Century" panose="02040604050505020304" pitchFamily="18" charset="0"/>
              </a:rPr>
              <a:t>`</a:t>
            </a:r>
            <a:endParaRPr lang="en-US" sz="2000" b="1" dirty="0">
              <a:latin typeface="Century" panose="02040604050505020304" pitchFamily="18" charset="0"/>
            </a:endParaRPr>
          </a:p>
        </p:txBody>
      </p:sp>
      <p:sp>
        <p:nvSpPr>
          <p:cNvPr id="4" name="TextBox 3"/>
          <p:cNvSpPr txBox="1"/>
          <p:nvPr/>
        </p:nvSpPr>
        <p:spPr>
          <a:xfrm>
            <a:off x="432619" y="540774"/>
            <a:ext cx="4296697" cy="461665"/>
          </a:xfrm>
          <a:prstGeom prst="rect">
            <a:avLst/>
          </a:prstGeom>
          <a:noFill/>
        </p:spPr>
        <p:txBody>
          <a:bodyPr wrap="square" rtlCol="0">
            <a:spAutoFit/>
          </a:bodyPr>
          <a:lstStyle/>
          <a:p>
            <a:r>
              <a:rPr lang="en-US" sz="2400" b="1" kern="0" dirty="0">
                <a:solidFill>
                  <a:srgbClr val="000000"/>
                </a:solidFill>
                <a:latin typeface="Century" panose="02040604050505020304" pitchFamily="18" charset="0"/>
                <a:ea typeface="+mj-ea"/>
                <a:cs typeface="Arial"/>
              </a:rPr>
              <a:t>NYC Taxi System Analytic</a:t>
            </a:r>
            <a:endParaRPr lang="en-US" dirty="0"/>
          </a:p>
        </p:txBody>
      </p:sp>
    </p:spTree>
    <p:extLst>
      <p:ext uri="{BB962C8B-B14F-4D97-AF65-F5344CB8AC3E}">
        <p14:creationId xmlns:p14="http://schemas.microsoft.com/office/powerpoint/2010/main" val="268828155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0"/>
          </p:nvPr>
        </p:nvSpPr>
        <p:spPr>
          <a:noFill/>
        </p:spPr>
        <p:txBody>
          <a:bodyPr/>
          <a:lstStyle>
            <a:lvl1pPr eaLnBrk="0" hangingPunct="0">
              <a:spcBef>
                <a:spcPct val="20000"/>
              </a:spcBef>
              <a:buClr>
                <a:schemeClr val="tx1"/>
              </a:buClr>
              <a:buFont typeface="Wingdings" pitchFamily="2" charset="2"/>
              <a:buChar char="p"/>
              <a:defRPr sz="2400">
                <a:solidFill>
                  <a:schemeClr val="tx1"/>
                </a:solidFill>
                <a:latin typeface="Arial" charset="0"/>
                <a:cs typeface="Arial" charset="0"/>
              </a:defRPr>
            </a:lvl1pPr>
            <a:lvl2pPr marL="742950" indent="-285750" eaLnBrk="0" hangingPunct="0">
              <a:spcBef>
                <a:spcPct val="20000"/>
              </a:spcBef>
              <a:buClr>
                <a:schemeClr val="tx1"/>
              </a:buClr>
              <a:buFont typeface="Wingdings" pitchFamily="2" charset="2"/>
              <a:buChar char="n"/>
              <a:defRPr sz="2000">
                <a:solidFill>
                  <a:schemeClr val="tx1"/>
                </a:solidFill>
                <a:latin typeface="Arial" charset="0"/>
                <a:cs typeface="Arial" charset="0"/>
              </a:defRPr>
            </a:lvl2pPr>
            <a:lvl3pPr marL="1143000" indent="-228600" eaLnBrk="0" hangingPunct="0">
              <a:spcBef>
                <a:spcPct val="20000"/>
              </a:spcBef>
              <a:buClr>
                <a:schemeClr val="tx1"/>
              </a:buClr>
              <a:buFont typeface="Wingdings" pitchFamily="2" charset="2"/>
              <a:buChar char="p"/>
              <a:defRPr>
                <a:solidFill>
                  <a:schemeClr val="tx1"/>
                </a:solidFill>
                <a:latin typeface="Arial" charset="0"/>
                <a:cs typeface="Arial" charset="0"/>
              </a:defRPr>
            </a:lvl3pPr>
            <a:lvl4pPr marL="16002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4pPr>
            <a:lvl5pPr marL="20574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5pPr>
            <a:lvl6pPr marL="25146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6pPr>
            <a:lvl7pPr marL="29718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7pPr>
            <a:lvl8pPr marL="34290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8pPr>
            <a:lvl9pPr marL="38862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9pPr>
          </a:lstStyle>
          <a:p>
            <a:pPr eaLnBrk="1" hangingPunct="1">
              <a:spcBef>
                <a:spcPct val="0"/>
              </a:spcBef>
              <a:buClrTx/>
              <a:buFontTx/>
              <a:buNone/>
            </a:pPr>
            <a:fld id="{0624FAB7-B087-4FC9-B706-BE177876BA00}" type="slidenum">
              <a:rPr lang="en-US" altLang="en-US" sz="900" smtClean="0">
                <a:latin typeface="Verdana" pitchFamily="34" charset="0"/>
              </a:rPr>
              <a:pPr eaLnBrk="1" hangingPunct="1">
                <a:spcBef>
                  <a:spcPct val="0"/>
                </a:spcBef>
                <a:buClrTx/>
                <a:buFontTx/>
                <a:buNone/>
              </a:pPr>
              <a:t>17</a:t>
            </a:fld>
            <a:endParaRPr lang="en-US" altLang="en-US" sz="900" smtClean="0">
              <a:latin typeface="Verdana" pitchFamily="34" charset="0"/>
            </a:endParaRPr>
          </a:p>
        </p:txBody>
      </p:sp>
      <p:sp>
        <p:nvSpPr>
          <p:cNvPr id="34820" name="Rectangle 2"/>
          <p:cNvSpPr>
            <a:spLocks noGrp="1" noChangeArrowheads="1"/>
          </p:cNvSpPr>
          <p:nvPr>
            <p:ph type="title"/>
          </p:nvPr>
        </p:nvSpPr>
        <p:spPr/>
        <p:txBody>
          <a:bodyPr/>
          <a:lstStyle/>
          <a:p>
            <a:pPr marL="0" indent="0"/>
            <a:r>
              <a:rPr lang="en-US" b="1" dirty="0">
                <a:latin typeface="Century" panose="02040604050505020304" pitchFamily="18" charset="0"/>
              </a:rPr>
              <a:t>NYC Taxi System Analytic</a:t>
            </a:r>
            <a:endParaRPr lang="en-US" sz="3200" b="1" dirty="0">
              <a:latin typeface="Century" panose="02040604050505020304" pitchFamily="18" charset="0"/>
            </a:endParaRPr>
          </a:p>
        </p:txBody>
      </p:sp>
      <p:sp>
        <p:nvSpPr>
          <p:cNvPr id="35845" name="Rectangle 3"/>
          <p:cNvSpPr>
            <a:spLocks noGrp="1" noChangeArrowheads="1"/>
          </p:cNvSpPr>
          <p:nvPr>
            <p:ph type="body" idx="1"/>
          </p:nvPr>
        </p:nvSpPr>
        <p:spPr>
          <a:xfrm>
            <a:off x="571499" y="1130300"/>
            <a:ext cx="7785101" cy="5346700"/>
          </a:xfrm>
          <a:noFill/>
          <a:ln w="38100" cap="rnd">
            <a:noFill/>
            <a:round/>
            <a:headEnd/>
            <a:tailEnd/>
          </a:ln>
        </p:spPr>
        <p:txBody>
          <a:bodyPr/>
          <a:lstStyle/>
          <a:p>
            <a:pPr eaLnBrk="1" hangingPunct="1">
              <a:lnSpc>
                <a:spcPct val="80000"/>
              </a:lnSpc>
              <a:buNone/>
              <a:defRPr/>
            </a:pPr>
            <a:endParaRPr lang="en-US" altLang="en-US" sz="200" b="1" dirty="0"/>
          </a:p>
          <a:p>
            <a:pPr marL="0" indent="0">
              <a:buNone/>
            </a:pPr>
            <a:r>
              <a:rPr lang="en-US" sz="2800" b="1" dirty="0" smtClean="0">
                <a:solidFill>
                  <a:srgbClr val="C00000"/>
                </a:solidFill>
                <a:latin typeface="Century" panose="02040604050505020304" pitchFamily="18" charset="0"/>
              </a:rPr>
              <a:t>Acknowledgements:</a:t>
            </a:r>
            <a:endParaRPr lang="en-US" sz="2800" b="1" dirty="0">
              <a:solidFill>
                <a:srgbClr val="C00000"/>
              </a:solidFill>
              <a:latin typeface="Century" panose="02040604050505020304" pitchFamily="18" charset="0"/>
            </a:endParaRPr>
          </a:p>
          <a:p>
            <a:pPr marL="0" indent="0">
              <a:buNone/>
            </a:pPr>
            <a:r>
              <a:rPr lang="en-US" sz="2000" b="1" dirty="0" smtClean="0">
                <a:latin typeface="Century" panose="02040604050505020304" pitchFamily="18" charset="0"/>
              </a:rPr>
              <a:t>We would like to express our sincere gratitude to Professor </a:t>
            </a:r>
            <a:r>
              <a:rPr lang="en-US" sz="2000" b="1" dirty="0" err="1" smtClean="0">
                <a:latin typeface="Century" panose="02040604050505020304" pitchFamily="18" charset="0"/>
              </a:rPr>
              <a:t>Suzzane</a:t>
            </a:r>
            <a:r>
              <a:rPr lang="en-US" sz="2000" b="1" dirty="0" smtClean="0">
                <a:latin typeface="Century" panose="02040604050505020304" pitchFamily="18" charset="0"/>
              </a:rPr>
              <a:t> McIntosh for her kind support and motivation at every step of the project.</a:t>
            </a:r>
            <a:endParaRPr lang="en-US" sz="2000" b="1" dirty="0">
              <a:latin typeface="Century" panose="02040604050505020304" pitchFamily="18" charset="0"/>
            </a:endParaRPr>
          </a:p>
          <a:p>
            <a:pPr marL="0" indent="0">
              <a:buNone/>
            </a:pPr>
            <a:endParaRPr lang="en-US" sz="1050" b="1" dirty="0">
              <a:latin typeface="Century" panose="02040604050505020304" pitchFamily="18" charset="0"/>
            </a:endParaRPr>
          </a:p>
          <a:p>
            <a:pPr marL="0" indent="0">
              <a:buNone/>
            </a:pPr>
            <a:r>
              <a:rPr lang="en-US" sz="2000" b="1" dirty="0" smtClean="0">
                <a:latin typeface="Century" panose="02040604050505020304" pitchFamily="18" charset="0"/>
              </a:rPr>
              <a:t>We would like to thank NYU HPC for their continued support in easing the usage of cluster and Google for the amazing platform and quick guidance on setting up the cluster.</a:t>
            </a:r>
            <a:endParaRPr lang="en-US" sz="2000" b="1" dirty="0">
              <a:latin typeface="Century" panose="02040604050505020304" pitchFamily="18" charset="0"/>
            </a:endParaRPr>
          </a:p>
          <a:p>
            <a:pPr marL="0" indent="0">
              <a:buNone/>
            </a:pPr>
            <a:endParaRPr lang="en-US" sz="1050" b="1" dirty="0">
              <a:latin typeface="Century" panose="02040604050505020304" pitchFamily="18" charset="0"/>
            </a:endParaRPr>
          </a:p>
          <a:p>
            <a:pPr marL="0" indent="0">
              <a:buNone/>
            </a:pPr>
            <a:r>
              <a:rPr lang="en-US" sz="2000" b="1" dirty="0" smtClean="0">
                <a:latin typeface="Century" panose="02040604050505020304" pitchFamily="18" charset="0"/>
              </a:rPr>
              <a:t>In addition, we would like to express our appreciation  to NYC </a:t>
            </a:r>
            <a:r>
              <a:rPr lang="en-US" sz="2000" b="1" dirty="0" err="1" smtClean="0">
                <a:latin typeface="Century" panose="02040604050505020304" pitchFamily="18" charset="0"/>
              </a:rPr>
              <a:t>Opendata</a:t>
            </a:r>
            <a:r>
              <a:rPr lang="en-US" sz="2000" b="1" dirty="0" smtClean="0">
                <a:latin typeface="Century" panose="02040604050505020304" pitchFamily="18" charset="0"/>
              </a:rPr>
              <a:t>, NYU CUSP and authors of referenced papers for their  assistance in gathering </a:t>
            </a:r>
            <a:r>
              <a:rPr lang="en-US" sz="2000" b="1" dirty="0" err="1" smtClean="0">
                <a:latin typeface="Century" panose="02040604050505020304" pitchFamily="18" charset="0"/>
              </a:rPr>
              <a:t>datasources</a:t>
            </a:r>
            <a:r>
              <a:rPr lang="en-US" sz="2000" b="1" dirty="0" smtClean="0">
                <a:latin typeface="Century" panose="02040604050505020304" pitchFamily="18" charset="0"/>
              </a:rPr>
              <a:t>.</a:t>
            </a:r>
          </a:p>
          <a:p>
            <a:pPr marL="0" indent="0">
              <a:buNone/>
            </a:pPr>
            <a:endParaRPr lang="en-US" sz="2000" b="1" dirty="0">
              <a:latin typeface="Century" panose="02040604050505020304" pitchFamily="18" charset="0"/>
            </a:endParaRPr>
          </a:p>
        </p:txBody>
      </p:sp>
    </p:spTree>
    <p:extLst>
      <p:ext uri="{BB962C8B-B14F-4D97-AF65-F5344CB8AC3E}">
        <p14:creationId xmlns:p14="http://schemas.microsoft.com/office/powerpoint/2010/main" val="41652004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0"/>
          </p:nvPr>
        </p:nvSpPr>
        <p:spPr>
          <a:noFill/>
        </p:spPr>
        <p:txBody>
          <a:bodyPr/>
          <a:lstStyle>
            <a:lvl1pPr eaLnBrk="0" hangingPunct="0">
              <a:spcBef>
                <a:spcPct val="20000"/>
              </a:spcBef>
              <a:buClr>
                <a:schemeClr val="tx1"/>
              </a:buClr>
              <a:buFont typeface="Wingdings" pitchFamily="2" charset="2"/>
              <a:buChar char="p"/>
              <a:defRPr sz="2400">
                <a:solidFill>
                  <a:schemeClr val="tx1"/>
                </a:solidFill>
                <a:latin typeface="Arial" charset="0"/>
                <a:cs typeface="Arial" charset="0"/>
              </a:defRPr>
            </a:lvl1pPr>
            <a:lvl2pPr marL="742950" indent="-285750" eaLnBrk="0" hangingPunct="0">
              <a:spcBef>
                <a:spcPct val="20000"/>
              </a:spcBef>
              <a:buClr>
                <a:schemeClr val="tx1"/>
              </a:buClr>
              <a:buFont typeface="Wingdings" pitchFamily="2" charset="2"/>
              <a:buChar char="n"/>
              <a:defRPr sz="2000">
                <a:solidFill>
                  <a:schemeClr val="tx1"/>
                </a:solidFill>
                <a:latin typeface="Arial" charset="0"/>
                <a:cs typeface="Arial" charset="0"/>
              </a:defRPr>
            </a:lvl2pPr>
            <a:lvl3pPr marL="1143000" indent="-228600" eaLnBrk="0" hangingPunct="0">
              <a:spcBef>
                <a:spcPct val="20000"/>
              </a:spcBef>
              <a:buClr>
                <a:schemeClr val="tx1"/>
              </a:buClr>
              <a:buFont typeface="Wingdings" pitchFamily="2" charset="2"/>
              <a:buChar char="p"/>
              <a:defRPr>
                <a:solidFill>
                  <a:schemeClr val="tx1"/>
                </a:solidFill>
                <a:latin typeface="Arial" charset="0"/>
                <a:cs typeface="Arial" charset="0"/>
              </a:defRPr>
            </a:lvl3pPr>
            <a:lvl4pPr marL="16002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4pPr>
            <a:lvl5pPr marL="20574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5pPr>
            <a:lvl6pPr marL="25146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6pPr>
            <a:lvl7pPr marL="29718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7pPr>
            <a:lvl8pPr marL="34290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8pPr>
            <a:lvl9pPr marL="38862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9pPr>
          </a:lstStyle>
          <a:p>
            <a:pPr eaLnBrk="1" hangingPunct="1">
              <a:spcBef>
                <a:spcPct val="0"/>
              </a:spcBef>
              <a:buClrTx/>
              <a:buFontTx/>
              <a:buNone/>
            </a:pPr>
            <a:fld id="{0624FAB7-B087-4FC9-B706-BE177876BA00}" type="slidenum">
              <a:rPr lang="en-US" altLang="en-US" sz="900" smtClean="0">
                <a:latin typeface="Verdana" pitchFamily="34" charset="0"/>
              </a:rPr>
              <a:pPr eaLnBrk="1" hangingPunct="1">
                <a:spcBef>
                  <a:spcPct val="0"/>
                </a:spcBef>
                <a:buClrTx/>
                <a:buFontTx/>
                <a:buNone/>
              </a:pPr>
              <a:t>18</a:t>
            </a:fld>
            <a:endParaRPr lang="en-US" altLang="en-US" sz="900" smtClean="0">
              <a:latin typeface="Verdana" pitchFamily="34" charset="0"/>
            </a:endParaRPr>
          </a:p>
        </p:txBody>
      </p:sp>
      <p:sp>
        <p:nvSpPr>
          <p:cNvPr id="34820" name="Rectangle 2"/>
          <p:cNvSpPr>
            <a:spLocks noGrp="1" noChangeArrowheads="1"/>
          </p:cNvSpPr>
          <p:nvPr>
            <p:ph type="title"/>
          </p:nvPr>
        </p:nvSpPr>
        <p:spPr/>
        <p:txBody>
          <a:bodyPr/>
          <a:lstStyle/>
          <a:p>
            <a:pPr marL="0" indent="0"/>
            <a:r>
              <a:rPr lang="en-US" b="1" dirty="0">
                <a:latin typeface="Century" panose="02040604050505020304" pitchFamily="18" charset="0"/>
              </a:rPr>
              <a:t>NYC Taxi System Analytic</a:t>
            </a:r>
            <a:endParaRPr lang="en-US" sz="3200" b="1" dirty="0">
              <a:latin typeface="Century" panose="02040604050505020304" pitchFamily="18" charset="0"/>
            </a:endParaRPr>
          </a:p>
        </p:txBody>
      </p:sp>
      <p:sp>
        <p:nvSpPr>
          <p:cNvPr id="35845" name="Rectangle 3"/>
          <p:cNvSpPr>
            <a:spLocks noGrp="1" noChangeArrowheads="1"/>
          </p:cNvSpPr>
          <p:nvPr>
            <p:ph type="body" idx="1"/>
          </p:nvPr>
        </p:nvSpPr>
        <p:spPr>
          <a:xfrm>
            <a:off x="571499" y="1130300"/>
            <a:ext cx="7785101" cy="5346700"/>
          </a:xfrm>
          <a:noFill/>
          <a:ln w="38100" cap="rnd">
            <a:noFill/>
            <a:round/>
            <a:headEnd/>
            <a:tailEnd/>
          </a:ln>
        </p:spPr>
        <p:txBody>
          <a:bodyPr/>
          <a:lstStyle/>
          <a:p>
            <a:pPr eaLnBrk="1" hangingPunct="1">
              <a:lnSpc>
                <a:spcPct val="80000"/>
              </a:lnSpc>
              <a:buNone/>
              <a:defRPr/>
            </a:pPr>
            <a:endParaRPr lang="en-US" altLang="en-US" sz="200" b="1" dirty="0"/>
          </a:p>
          <a:p>
            <a:pPr marL="0" indent="0">
              <a:buNone/>
            </a:pPr>
            <a:r>
              <a:rPr lang="en-US" sz="2800" b="1" dirty="0" smtClean="0">
                <a:solidFill>
                  <a:srgbClr val="C00000"/>
                </a:solidFill>
                <a:latin typeface="Century" panose="02040604050505020304" pitchFamily="18" charset="0"/>
              </a:rPr>
              <a:t>References:</a:t>
            </a:r>
          </a:p>
          <a:p>
            <a:pPr marL="0" lvl="0" indent="0">
              <a:buNone/>
            </a:pPr>
            <a:r>
              <a:rPr lang="en-US" sz="2000" b="1" dirty="0" smtClean="0">
                <a:latin typeface="Century" panose="02040604050505020304" pitchFamily="18" charset="0"/>
              </a:rPr>
              <a:t>[1] T</a:t>
            </a:r>
            <a:r>
              <a:rPr lang="en-US" sz="2000" b="1" dirty="0">
                <a:latin typeface="Century" panose="02040604050505020304" pitchFamily="18" charset="0"/>
              </a:rPr>
              <a:t>. White. Hadoop: The Definitive Guide. O’Reilly Media Inc., Sebastopol, CA, May 2012</a:t>
            </a:r>
            <a:r>
              <a:rPr lang="en-US" sz="2000" b="1" dirty="0" smtClean="0">
                <a:latin typeface="Century" panose="02040604050505020304" pitchFamily="18" charset="0"/>
              </a:rPr>
              <a:t>.</a:t>
            </a:r>
          </a:p>
          <a:p>
            <a:pPr marL="0" indent="0">
              <a:buNone/>
            </a:pPr>
            <a:r>
              <a:rPr lang="en-US" sz="2000" b="1" dirty="0" smtClean="0">
                <a:latin typeface="Century" panose="02040604050505020304" pitchFamily="18" charset="0"/>
              </a:rPr>
              <a:t>[2] </a:t>
            </a:r>
            <a:r>
              <a:rPr lang="en-US" sz="2000" b="1" dirty="0">
                <a:latin typeface="Century" panose="02040604050505020304" pitchFamily="18" charset="0"/>
              </a:rPr>
              <a:t>Jeffrey </a:t>
            </a:r>
            <a:r>
              <a:rPr lang="en-US" sz="2000" b="1" dirty="0" smtClean="0">
                <a:latin typeface="Century" panose="02040604050505020304" pitchFamily="18" charset="0"/>
              </a:rPr>
              <a:t>Dean</a:t>
            </a:r>
            <a:r>
              <a:rPr lang="en-US" sz="2000" b="1" dirty="0">
                <a:latin typeface="Century" panose="02040604050505020304" pitchFamily="18" charset="0"/>
              </a:rPr>
              <a:t> </a:t>
            </a:r>
            <a:r>
              <a:rPr lang="en-US" sz="2000" b="1" dirty="0" smtClean="0">
                <a:latin typeface="Century" panose="02040604050505020304" pitchFamily="18" charset="0"/>
              </a:rPr>
              <a:t>,</a:t>
            </a:r>
            <a:r>
              <a:rPr lang="en-US" sz="2000" b="1" dirty="0">
                <a:latin typeface="Century" panose="02040604050505020304" pitchFamily="18" charset="0"/>
              </a:rPr>
              <a:t> Sanjay </a:t>
            </a:r>
            <a:r>
              <a:rPr lang="en-US" sz="2000" b="1" dirty="0" err="1">
                <a:latin typeface="Century" panose="02040604050505020304" pitchFamily="18" charset="0"/>
              </a:rPr>
              <a:t>Ghemawat</a:t>
            </a:r>
            <a:r>
              <a:rPr lang="en-US" sz="2000" b="1" dirty="0">
                <a:latin typeface="Century" panose="02040604050505020304" pitchFamily="18" charset="0"/>
              </a:rPr>
              <a:t>. </a:t>
            </a:r>
            <a:r>
              <a:rPr lang="en-US" sz="2000" b="1" dirty="0" err="1">
                <a:latin typeface="Century" panose="02040604050505020304" pitchFamily="18" charset="0"/>
              </a:rPr>
              <a:t>MapReduce</a:t>
            </a:r>
            <a:r>
              <a:rPr lang="en-US" sz="2000" b="1" dirty="0">
                <a:latin typeface="Century" panose="02040604050505020304" pitchFamily="18" charset="0"/>
              </a:rPr>
              <a:t>: Simplified Data Processing on Large Clusters. In Proceedings of the sixth Symposium on Operating  System Design and Implementation, 2004.</a:t>
            </a:r>
          </a:p>
          <a:p>
            <a:pPr marL="0" indent="0">
              <a:buNone/>
            </a:pPr>
            <a:r>
              <a:rPr lang="en-US" sz="2000" b="1" dirty="0" smtClean="0">
                <a:latin typeface="Century" panose="02040604050505020304" pitchFamily="18" charset="0"/>
              </a:rPr>
              <a:t>[3] Bin </a:t>
            </a:r>
            <a:r>
              <a:rPr lang="en-US" sz="2000" b="1" dirty="0">
                <a:latin typeface="Century" panose="02040604050505020304" pitchFamily="18" charset="0"/>
              </a:rPr>
              <a:t>LI , Daqing ZHANG , Lin SUN , Chao CHEN , </a:t>
            </a:r>
            <a:r>
              <a:rPr lang="en-US" sz="2000" b="1" dirty="0" err="1">
                <a:latin typeface="Century" panose="02040604050505020304" pitchFamily="18" charset="0"/>
              </a:rPr>
              <a:t>Shijian</a:t>
            </a:r>
            <a:r>
              <a:rPr lang="en-US" sz="2000" b="1" dirty="0">
                <a:latin typeface="Century" panose="02040604050505020304" pitchFamily="18" charset="0"/>
              </a:rPr>
              <a:t> LI , </a:t>
            </a:r>
            <a:r>
              <a:rPr lang="en-US" sz="2000" b="1" dirty="0" err="1">
                <a:latin typeface="Century" panose="02040604050505020304" pitchFamily="18" charset="0"/>
              </a:rPr>
              <a:t>Guande</a:t>
            </a:r>
            <a:r>
              <a:rPr lang="en-US" sz="2000" b="1" dirty="0">
                <a:latin typeface="Century" panose="02040604050505020304" pitchFamily="18" charset="0"/>
              </a:rPr>
              <a:t> QI and </a:t>
            </a:r>
            <a:r>
              <a:rPr lang="en-US" sz="2000" b="1" dirty="0" err="1">
                <a:latin typeface="Century" panose="02040604050505020304" pitchFamily="18" charset="0"/>
              </a:rPr>
              <a:t>Qiang</a:t>
            </a:r>
            <a:r>
              <a:rPr lang="en-US" sz="2000" b="1" dirty="0">
                <a:latin typeface="Century" panose="02040604050505020304" pitchFamily="18" charset="0"/>
              </a:rPr>
              <a:t> YANG. Hunting or Waiting? Discovering Passenger-Finding Strategies from a Large-scale Real-world Taxi Dataset. In Pervasive Computing and Communications Workshops (PERCOM Workshops),  March 2011.</a:t>
            </a:r>
          </a:p>
          <a:p>
            <a:pPr marL="0" lvl="0" indent="0">
              <a:buNone/>
            </a:pPr>
            <a:endParaRPr lang="en-US" sz="2000" dirty="0">
              <a:solidFill>
                <a:srgbClr val="00B0F0"/>
              </a:solidFill>
              <a:latin typeface="Century" panose="02040604050505020304" pitchFamily="18" charset="0"/>
            </a:endParaRPr>
          </a:p>
        </p:txBody>
      </p:sp>
    </p:spTree>
    <p:extLst>
      <p:ext uri="{BB962C8B-B14F-4D97-AF65-F5344CB8AC3E}">
        <p14:creationId xmlns:p14="http://schemas.microsoft.com/office/powerpoint/2010/main" val="86298966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0"/>
          </p:nvPr>
        </p:nvSpPr>
        <p:spPr>
          <a:noFill/>
        </p:spPr>
        <p:txBody>
          <a:bodyPr/>
          <a:lstStyle>
            <a:lvl1pPr eaLnBrk="0" hangingPunct="0">
              <a:spcBef>
                <a:spcPct val="20000"/>
              </a:spcBef>
              <a:buClr>
                <a:schemeClr val="tx1"/>
              </a:buClr>
              <a:buFont typeface="Wingdings" pitchFamily="2" charset="2"/>
              <a:buChar char="p"/>
              <a:defRPr sz="2400">
                <a:solidFill>
                  <a:schemeClr val="tx1"/>
                </a:solidFill>
                <a:latin typeface="Arial" charset="0"/>
                <a:cs typeface="Arial" charset="0"/>
              </a:defRPr>
            </a:lvl1pPr>
            <a:lvl2pPr marL="742950" indent="-285750" eaLnBrk="0" hangingPunct="0">
              <a:spcBef>
                <a:spcPct val="20000"/>
              </a:spcBef>
              <a:buClr>
                <a:schemeClr val="tx1"/>
              </a:buClr>
              <a:buFont typeface="Wingdings" pitchFamily="2" charset="2"/>
              <a:buChar char="n"/>
              <a:defRPr sz="2000">
                <a:solidFill>
                  <a:schemeClr val="tx1"/>
                </a:solidFill>
                <a:latin typeface="Arial" charset="0"/>
                <a:cs typeface="Arial" charset="0"/>
              </a:defRPr>
            </a:lvl2pPr>
            <a:lvl3pPr marL="1143000" indent="-228600" eaLnBrk="0" hangingPunct="0">
              <a:spcBef>
                <a:spcPct val="20000"/>
              </a:spcBef>
              <a:buClr>
                <a:schemeClr val="tx1"/>
              </a:buClr>
              <a:buFont typeface="Wingdings" pitchFamily="2" charset="2"/>
              <a:buChar char="p"/>
              <a:defRPr>
                <a:solidFill>
                  <a:schemeClr val="tx1"/>
                </a:solidFill>
                <a:latin typeface="Arial" charset="0"/>
                <a:cs typeface="Arial" charset="0"/>
              </a:defRPr>
            </a:lvl3pPr>
            <a:lvl4pPr marL="16002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4pPr>
            <a:lvl5pPr marL="20574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5pPr>
            <a:lvl6pPr marL="25146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6pPr>
            <a:lvl7pPr marL="29718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7pPr>
            <a:lvl8pPr marL="34290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8pPr>
            <a:lvl9pPr marL="38862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9pPr>
          </a:lstStyle>
          <a:p>
            <a:pPr eaLnBrk="1" hangingPunct="1">
              <a:spcBef>
                <a:spcPct val="0"/>
              </a:spcBef>
              <a:buClrTx/>
              <a:buFontTx/>
              <a:buNone/>
            </a:pPr>
            <a:fld id="{0624FAB7-B087-4FC9-B706-BE177876BA00}" type="slidenum">
              <a:rPr lang="en-US" altLang="en-US" sz="900" smtClean="0">
                <a:latin typeface="Verdana" pitchFamily="34" charset="0"/>
              </a:rPr>
              <a:pPr eaLnBrk="1" hangingPunct="1">
                <a:spcBef>
                  <a:spcPct val="0"/>
                </a:spcBef>
                <a:buClrTx/>
                <a:buFontTx/>
                <a:buNone/>
              </a:pPr>
              <a:t>19</a:t>
            </a:fld>
            <a:endParaRPr lang="en-US" altLang="en-US" sz="900" smtClean="0">
              <a:latin typeface="Verdana" pitchFamily="34" charset="0"/>
            </a:endParaRPr>
          </a:p>
        </p:txBody>
      </p:sp>
      <p:sp>
        <p:nvSpPr>
          <p:cNvPr id="34820" name="Rectangle 2"/>
          <p:cNvSpPr>
            <a:spLocks noGrp="1" noChangeArrowheads="1"/>
          </p:cNvSpPr>
          <p:nvPr>
            <p:ph type="title"/>
          </p:nvPr>
        </p:nvSpPr>
        <p:spPr/>
        <p:txBody>
          <a:bodyPr/>
          <a:lstStyle/>
          <a:p>
            <a:pPr marL="0" indent="0"/>
            <a:r>
              <a:rPr lang="en-US" b="1" dirty="0">
                <a:latin typeface="Century" panose="02040604050505020304" pitchFamily="18" charset="0"/>
              </a:rPr>
              <a:t>NYC Taxi System Analytic</a:t>
            </a:r>
            <a:endParaRPr lang="en-US" sz="3200" b="1" dirty="0">
              <a:latin typeface="Century" panose="02040604050505020304" pitchFamily="18" charset="0"/>
            </a:endParaRPr>
          </a:p>
        </p:txBody>
      </p:sp>
      <p:sp>
        <p:nvSpPr>
          <p:cNvPr id="35845" name="Rectangle 3"/>
          <p:cNvSpPr>
            <a:spLocks noGrp="1" noChangeArrowheads="1"/>
          </p:cNvSpPr>
          <p:nvPr>
            <p:ph type="body" idx="1"/>
          </p:nvPr>
        </p:nvSpPr>
        <p:spPr>
          <a:xfrm>
            <a:off x="571499" y="1130300"/>
            <a:ext cx="7785101" cy="5346700"/>
          </a:xfrm>
          <a:noFill/>
          <a:ln w="38100" cap="rnd">
            <a:noFill/>
            <a:round/>
            <a:headEnd/>
            <a:tailEnd/>
          </a:ln>
        </p:spPr>
        <p:txBody>
          <a:bodyPr/>
          <a:lstStyle/>
          <a:p>
            <a:pPr eaLnBrk="1" hangingPunct="1">
              <a:lnSpc>
                <a:spcPct val="80000"/>
              </a:lnSpc>
              <a:buNone/>
              <a:defRPr/>
            </a:pPr>
            <a:endParaRPr lang="en-US" sz="5400" b="1" dirty="0" smtClean="0">
              <a:solidFill>
                <a:srgbClr val="00B0F0"/>
              </a:solidFill>
              <a:latin typeface="Century" panose="02040604050505020304" pitchFamily="18" charset="0"/>
            </a:endParaRPr>
          </a:p>
          <a:p>
            <a:pPr eaLnBrk="1" hangingPunct="1">
              <a:lnSpc>
                <a:spcPct val="80000"/>
              </a:lnSpc>
              <a:buNone/>
              <a:defRPr/>
            </a:pPr>
            <a:endParaRPr lang="en-US" sz="5400" b="1" dirty="0">
              <a:solidFill>
                <a:srgbClr val="00B0F0"/>
              </a:solidFill>
              <a:latin typeface="Century" panose="02040604050505020304" pitchFamily="18" charset="0"/>
            </a:endParaRPr>
          </a:p>
          <a:p>
            <a:pPr algn="ctr" eaLnBrk="1" hangingPunct="1">
              <a:lnSpc>
                <a:spcPct val="80000"/>
              </a:lnSpc>
              <a:buNone/>
              <a:defRPr/>
            </a:pPr>
            <a:r>
              <a:rPr lang="en-US" sz="5400" b="1" i="1" dirty="0" smtClean="0">
                <a:solidFill>
                  <a:srgbClr val="C00000"/>
                </a:solidFill>
                <a:latin typeface="Century" panose="02040604050505020304" pitchFamily="18" charset="0"/>
              </a:rPr>
              <a:t>Thank you!</a:t>
            </a:r>
            <a:endParaRPr lang="en-US" sz="2000" b="1" i="1" dirty="0" smtClean="0">
              <a:solidFill>
                <a:srgbClr val="C00000"/>
              </a:solidFill>
              <a:latin typeface="Century" panose="02040604050505020304" pitchFamily="18" charset="0"/>
            </a:endParaRPr>
          </a:p>
          <a:p>
            <a:pPr marL="0" indent="0">
              <a:buNone/>
            </a:pPr>
            <a:endParaRPr lang="en-US" sz="2000" b="1" dirty="0">
              <a:latin typeface="Century" panose="02040604050505020304" pitchFamily="18" charset="0"/>
            </a:endParaRPr>
          </a:p>
        </p:txBody>
      </p:sp>
    </p:spTree>
    <p:extLst>
      <p:ext uri="{BB962C8B-B14F-4D97-AF65-F5344CB8AC3E}">
        <p14:creationId xmlns:p14="http://schemas.microsoft.com/office/powerpoint/2010/main" val="86298966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0"/>
          </p:nvPr>
        </p:nvSpPr>
        <p:spPr>
          <a:noFill/>
        </p:spPr>
        <p:txBody>
          <a:bodyPr/>
          <a:lstStyle>
            <a:lvl1pPr eaLnBrk="0" hangingPunct="0">
              <a:spcBef>
                <a:spcPct val="20000"/>
              </a:spcBef>
              <a:buClr>
                <a:schemeClr val="tx1"/>
              </a:buClr>
              <a:buFont typeface="Wingdings" pitchFamily="2" charset="2"/>
              <a:buChar char="p"/>
              <a:defRPr sz="2400">
                <a:solidFill>
                  <a:schemeClr val="tx1"/>
                </a:solidFill>
                <a:latin typeface="Arial" charset="0"/>
                <a:cs typeface="Arial" charset="0"/>
              </a:defRPr>
            </a:lvl1pPr>
            <a:lvl2pPr marL="742950" indent="-285750" eaLnBrk="0" hangingPunct="0">
              <a:spcBef>
                <a:spcPct val="20000"/>
              </a:spcBef>
              <a:buClr>
                <a:schemeClr val="tx1"/>
              </a:buClr>
              <a:buFont typeface="Wingdings" pitchFamily="2" charset="2"/>
              <a:buChar char="n"/>
              <a:defRPr sz="2000">
                <a:solidFill>
                  <a:schemeClr val="tx1"/>
                </a:solidFill>
                <a:latin typeface="Arial" charset="0"/>
                <a:cs typeface="Arial" charset="0"/>
              </a:defRPr>
            </a:lvl2pPr>
            <a:lvl3pPr marL="1143000" indent="-228600" eaLnBrk="0" hangingPunct="0">
              <a:spcBef>
                <a:spcPct val="20000"/>
              </a:spcBef>
              <a:buClr>
                <a:schemeClr val="tx1"/>
              </a:buClr>
              <a:buFont typeface="Wingdings" pitchFamily="2" charset="2"/>
              <a:buChar char="p"/>
              <a:defRPr>
                <a:solidFill>
                  <a:schemeClr val="tx1"/>
                </a:solidFill>
                <a:latin typeface="Arial" charset="0"/>
                <a:cs typeface="Arial" charset="0"/>
              </a:defRPr>
            </a:lvl3pPr>
            <a:lvl4pPr marL="16002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4pPr>
            <a:lvl5pPr marL="20574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5pPr>
            <a:lvl6pPr marL="25146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6pPr>
            <a:lvl7pPr marL="29718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7pPr>
            <a:lvl8pPr marL="34290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8pPr>
            <a:lvl9pPr marL="38862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9pPr>
          </a:lstStyle>
          <a:p>
            <a:pPr eaLnBrk="1" hangingPunct="1">
              <a:spcBef>
                <a:spcPct val="0"/>
              </a:spcBef>
              <a:buClrTx/>
              <a:buFontTx/>
              <a:buNone/>
            </a:pPr>
            <a:fld id="{0624FAB7-B087-4FC9-B706-BE177876BA00}" type="slidenum">
              <a:rPr lang="en-US" altLang="en-US" sz="900" smtClean="0">
                <a:latin typeface="Verdana" pitchFamily="34" charset="0"/>
              </a:rPr>
              <a:pPr eaLnBrk="1" hangingPunct="1">
                <a:spcBef>
                  <a:spcPct val="0"/>
                </a:spcBef>
                <a:buClrTx/>
                <a:buFontTx/>
                <a:buNone/>
              </a:pPr>
              <a:t>2</a:t>
            </a:fld>
            <a:endParaRPr lang="en-US" altLang="en-US" sz="900" smtClean="0">
              <a:latin typeface="Verdana" pitchFamily="34" charset="0"/>
            </a:endParaRPr>
          </a:p>
        </p:txBody>
      </p:sp>
      <p:sp>
        <p:nvSpPr>
          <p:cNvPr id="34820" name="Rectangle 2"/>
          <p:cNvSpPr>
            <a:spLocks noGrp="1" noChangeArrowheads="1"/>
          </p:cNvSpPr>
          <p:nvPr>
            <p:ph type="title"/>
          </p:nvPr>
        </p:nvSpPr>
        <p:spPr/>
        <p:txBody>
          <a:bodyPr/>
          <a:lstStyle/>
          <a:p>
            <a:pPr marL="0" indent="0"/>
            <a:r>
              <a:rPr lang="en-US" b="1" dirty="0" smtClean="0">
                <a:latin typeface="Century" panose="02040604050505020304" pitchFamily="18" charset="0"/>
              </a:rPr>
              <a:t>NYC Taxi System Analytic</a:t>
            </a:r>
            <a:endParaRPr lang="en-US" sz="3200" b="1" dirty="0">
              <a:latin typeface="Century" panose="02040604050505020304" pitchFamily="18" charset="0"/>
            </a:endParaRPr>
          </a:p>
        </p:txBody>
      </p:sp>
      <p:sp>
        <p:nvSpPr>
          <p:cNvPr id="35845" name="Rectangle 3"/>
          <p:cNvSpPr>
            <a:spLocks noGrp="1" noChangeArrowheads="1"/>
          </p:cNvSpPr>
          <p:nvPr>
            <p:ph type="body" idx="1"/>
          </p:nvPr>
        </p:nvSpPr>
        <p:spPr>
          <a:xfrm>
            <a:off x="571499" y="1130300"/>
            <a:ext cx="7785101" cy="5346700"/>
          </a:xfrm>
          <a:noFill/>
          <a:ln w="38100" cap="rnd">
            <a:noFill/>
            <a:round/>
            <a:headEnd/>
            <a:tailEnd/>
          </a:ln>
        </p:spPr>
        <p:txBody>
          <a:bodyPr/>
          <a:lstStyle/>
          <a:p>
            <a:pPr marL="0" indent="0">
              <a:buNone/>
            </a:pPr>
            <a:r>
              <a:rPr lang="en-US" sz="2800" b="1" dirty="0" smtClean="0">
                <a:solidFill>
                  <a:srgbClr val="C00000"/>
                </a:solidFill>
                <a:latin typeface="Century" panose="02040604050505020304" pitchFamily="18" charset="0"/>
              </a:rPr>
              <a:t>Background:</a:t>
            </a:r>
          </a:p>
          <a:p>
            <a:pPr marL="0" indent="0">
              <a:buNone/>
            </a:pPr>
            <a:r>
              <a:rPr lang="en-US" sz="2000" b="1" dirty="0" smtClean="0">
                <a:latin typeface="Century" panose="02040604050505020304" pitchFamily="18" charset="0"/>
              </a:rPr>
              <a:t>The meaningful insights drawn </a:t>
            </a:r>
            <a:r>
              <a:rPr lang="en-US" sz="2000" b="1" dirty="0">
                <a:latin typeface="Century" panose="02040604050505020304" pitchFamily="18" charset="0"/>
              </a:rPr>
              <a:t>on the passenger travel patterns, locations, time-based travels </a:t>
            </a:r>
            <a:r>
              <a:rPr lang="en-US" sz="2000" b="1" dirty="0" smtClean="0">
                <a:latin typeface="Century" panose="02040604050505020304" pitchFamily="18" charset="0"/>
              </a:rPr>
              <a:t>from analyzing the big datasets results in an efficient and beneficial taxi system.</a:t>
            </a:r>
          </a:p>
          <a:p>
            <a:pPr marL="0" indent="0">
              <a:buNone/>
            </a:pPr>
            <a:endParaRPr lang="en-US" sz="2000" b="1" dirty="0" smtClean="0">
              <a:latin typeface="Century" panose="02040604050505020304" pitchFamily="18" charset="0"/>
            </a:endParaRPr>
          </a:p>
          <a:p>
            <a:pPr eaLnBrk="1" hangingPunct="1">
              <a:lnSpc>
                <a:spcPct val="80000"/>
              </a:lnSpc>
              <a:buNone/>
              <a:defRPr/>
            </a:pPr>
            <a:endParaRPr lang="en-US" altLang="en-US" sz="200" b="1" dirty="0"/>
          </a:p>
          <a:p>
            <a:pPr marL="0" indent="0">
              <a:buNone/>
            </a:pPr>
            <a:r>
              <a:rPr lang="en-US" sz="2800" b="1" dirty="0" smtClean="0">
                <a:solidFill>
                  <a:srgbClr val="C00000"/>
                </a:solidFill>
                <a:latin typeface="Century" panose="02040604050505020304" pitchFamily="18" charset="0"/>
              </a:rPr>
              <a:t>Motivation:</a:t>
            </a:r>
            <a:endParaRPr lang="en-US" sz="2000" b="1" dirty="0">
              <a:solidFill>
                <a:srgbClr val="C00000"/>
              </a:solidFill>
              <a:latin typeface="Century" panose="02040604050505020304" pitchFamily="18" charset="0"/>
            </a:endParaRPr>
          </a:p>
          <a:p>
            <a:pPr marL="0" indent="0">
              <a:buNone/>
            </a:pPr>
            <a:r>
              <a:rPr lang="en-US" sz="2000" b="1" dirty="0" smtClean="0">
                <a:solidFill>
                  <a:srgbClr val="C00000"/>
                </a:solidFill>
                <a:latin typeface="Century" panose="02040604050505020304" pitchFamily="18" charset="0"/>
              </a:rPr>
              <a:t>Who are the users of this analytic?     </a:t>
            </a:r>
            <a:r>
              <a:rPr lang="en-US" sz="2000" b="1" dirty="0" smtClean="0">
                <a:latin typeface="Century" panose="02040604050505020304" pitchFamily="18" charset="0"/>
              </a:rPr>
              <a:t>Taxi Drivers, Passengers, Local Restaurants, Ride share applications.</a:t>
            </a:r>
          </a:p>
          <a:p>
            <a:pPr marL="0" indent="0">
              <a:buNone/>
            </a:pPr>
            <a:endParaRPr lang="en-US" sz="2000" b="1" dirty="0" smtClean="0">
              <a:latin typeface="Century" panose="02040604050505020304" pitchFamily="18" charset="0"/>
            </a:endParaRPr>
          </a:p>
          <a:p>
            <a:pPr marL="0" indent="0">
              <a:buNone/>
            </a:pPr>
            <a:r>
              <a:rPr lang="en-US" sz="2000" b="1" dirty="0" smtClean="0">
                <a:solidFill>
                  <a:srgbClr val="C00000"/>
                </a:solidFill>
                <a:latin typeface="Century" panose="02040604050505020304" pitchFamily="18" charset="0"/>
              </a:rPr>
              <a:t>Who will benefit from this analytic?</a:t>
            </a:r>
            <a:r>
              <a:rPr lang="en-US" sz="2000" b="1" dirty="0" smtClean="0">
                <a:latin typeface="Century" panose="02040604050505020304" pitchFamily="18" charset="0"/>
              </a:rPr>
              <a:t>   Taxi </a:t>
            </a:r>
            <a:r>
              <a:rPr lang="en-US" sz="2000" b="1" dirty="0">
                <a:latin typeface="Century" panose="02040604050505020304" pitchFamily="18" charset="0"/>
              </a:rPr>
              <a:t>Drivers, Passengers, Local Restaurants.</a:t>
            </a:r>
            <a:endParaRPr lang="en-US" sz="2000" b="1" dirty="0" smtClean="0">
              <a:latin typeface="Century" panose="02040604050505020304" pitchFamily="18" charset="0"/>
            </a:endParaRPr>
          </a:p>
          <a:p>
            <a:pPr marL="0" indent="0">
              <a:buNone/>
            </a:pPr>
            <a:endParaRPr lang="en-US" sz="2000" b="1" dirty="0" smtClean="0">
              <a:latin typeface="Century" panose="02040604050505020304" pitchFamily="18" charset="0"/>
            </a:endParaRPr>
          </a:p>
          <a:p>
            <a:pPr marL="0" indent="0">
              <a:buNone/>
            </a:pPr>
            <a:r>
              <a:rPr lang="en-US" sz="2000" b="1" dirty="0" smtClean="0">
                <a:solidFill>
                  <a:srgbClr val="C00000"/>
                </a:solidFill>
                <a:latin typeface="Century" panose="02040604050505020304" pitchFamily="18" charset="0"/>
              </a:rPr>
              <a:t>Why is this analytic important?     </a:t>
            </a:r>
            <a:r>
              <a:rPr lang="en-US" sz="2000" b="1" dirty="0" smtClean="0">
                <a:latin typeface="Century" panose="02040604050505020304" pitchFamily="18" charset="0"/>
              </a:rPr>
              <a:t>One of the most important transport system in the city will be efficient.</a:t>
            </a:r>
          </a:p>
          <a:p>
            <a:pPr marL="0" indent="0">
              <a:buNone/>
            </a:pPr>
            <a:endParaRPr lang="en-US" sz="2000" b="1" dirty="0">
              <a:latin typeface="Century" panose="02040604050505020304" pitchFamily="18" charset="0"/>
            </a:endParaRPr>
          </a:p>
        </p:txBody>
      </p:sp>
    </p:spTree>
    <p:extLst>
      <p:ext uri="{BB962C8B-B14F-4D97-AF65-F5344CB8AC3E}">
        <p14:creationId xmlns:p14="http://schemas.microsoft.com/office/powerpoint/2010/main" val="366510392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0"/>
          </p:nvPr>
        </p:nvSpPr>
        <p:spPr>
          <a:noFill/>
        </p:spPr>
        <p:txBody>
          <a:bodyPr/>
          <a:lstStyle>
            <a:lvl1pPr eaLnBrk="0" hangingPunct="0">
              <a:spcBef>
                <a:spcPct val="20000"/>
              </a:spcBef>
              <a:buClr>
                <a:schemeClr val="tx1"/>
              </a:buClr>
              <a:buFont typeface="Wingdings" pitchFamily="2" charset="2"/>
              <a:buChar char="p"/>
              <a:defRPr sz="2400">
                <a:solidFill>
                  <a:schemeClr val="tx1"/>
                </a:solidFill>
                <a:latin typeface="Arial" charset="0"/>
                <a:cs typeface="Arial" charset="0"/>
              </a:defRPr>
            </a:lvl1pPr>
            <a:lvl2pPr marL="742950" indent="-285750" eaLnBrk="0" hangingPunct="0">
              <a:spcBef>
                <a:spcPct val="20000"/>
              </a:spcBef>
              <a:buClr>
                <a:schemeClr val="tx1"/>
              </a:buClr>
              <a:buFont typeface="Wingdings" pitchFamily="2" charset="2"/>
              <a:buChar char="n"/>
              <a:defRPr sz="2000">
                <a:solidFill>
                  <a:schemeClr val="tx1"/>
                </a:solidFill>
                <a:latin typeface="Arial" charset="0"/>
                <a:cs typeface="Arial" charset="0"/>
              </a:defRPr>
            </a:lvl2pPr>
            <a:lvl3pPr marL="1143000" indent="-228600" eaLnBrk="0" hangingPunct="0">
              <a:spcBef>
                <a:spcPct val="20000"/>
              </a:spcBef>
              <a:buClr>
                <a:schemeClr val="tx1"/>
              </a:buClr>
              <a:buFont typeface="Wingdings" pitchFamily="2" charset="2"/>
              <a:buChar char="p"/>
              <a:defRPr>
                <a:solidFill>
                  <a:schemeClr val="tx1"/>
                </a:solidFill>
                <a:latin typeface="Arial" charset="0"/>
                <a:cs typeface="Arial" charset="0"/>
              </a:defRPr>
            </a:lvl3pPr>
            <a:lvl4pPr marL="16002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4pPr>
            <a:lvl5pPr marL="20574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5pPr>
            <a:lvl6pPr marL="25146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6pPr>
            <a:lvl7pPr marL="29718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7pPr>
            <a:lvl8pPr marL="34290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8pPr>
            <a:lvl9pPr marL="38862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9pPr>
          </a:lstStyle>
          <a:p>
            <a:pPr eaLnBrk="1" hangingPunct="1">
              <a:spcBef>
                <a:spcPct val="0"/>
              </a:spcBef>
              <a:buClrTx/>
              <a:buFontTx/>
              <a:buNone/>
            </a:pPr>
            <a:fld id="{0624FAB7-B087-4FC9-B706-BE177876BA00}" type="slidenum">
              <a:rPr lang="en-US" altLang="en-US" sz="900" smtClean="0">
                <a:latin typeface="Verdana" pitchFamily="34" charset="0"/>
              </a:rPr>
              <a:pPr eaLnBrk="1" hangingPunct="1">
                <a:spcBef>
                  <a:spcPct val="0"/>
                </a:spcBef>
                <a:buClrTx/>
                <a:buFontTx/>
                <a:buNone/>
              </a:pPr>
              <a:t>3</a:t>
            </a:fld>
            <a:endParaRPr lang="en-US" altLang="en-US" sz="900" smtClean="0">
              <a:latin typeface="Verdana" pitchFamily="34" charset="0"/>
            </a:endParaRPr>
          </a:p>
        </p:txBody>
      </p:sp>
      <p:sp>
        <p:nvSpPr>
          <p:cNvPr id="34820" name="Rectangle 2"/>
          <p:cNvSpPr>
            <a:spLocks noGrp="1" noChangeArrowheads="1"/>
          </p:cNvSpPr>
          <p:nvPr>
            <p:ph type="title"/>
          </p:nvPr>
        </p:nvSpPr>
        <p:spPr/>
        <p:txBody>
          <a:bodyPr/>
          <a:lstStyle/>
          <a:p>
            <a:pPr marL="0" indent="0"/>
            <a:r>
              <a:rPr lang="en-US" b="1" dirty="0">
                <a:latin typeface="Century" panose="02040604050505020304" pitchFamily="18" charset="0"/>
              </a:rPr>
              <a:t>NYC Taxi System Analytic</a:t>
            </a:r>
            <a:endParaRPr lang="en-US" sz="3200" b="1" dirty="0">
              <a:latin typeface="Century" panose="02040604050505020304" pitchFamily="18" charset="0"/>
            </a:endParaRPr>
          </a:p>
        </p:txBody>
      </p:sp>
      <p:sp>
        <p:nvSpPr>
          <p:cNvPr id="35845" name="Rectangle 3"/>
          <p:cNvSpPr>
            <a:spLocks noGrp="1" noChangeArrowheads="1"/>
          </p:cNvSpPr>
          <p:nvPr>
            <p:ph type="body" idx="1"/>
          </p:nvPr>
        </p:nvSpPr>
        <p:spPr>
          <a:xfrm>
            <a:off x="571499" y="1130300"/>
            <a:ext cx="7785101" cy="5346700"/>
          </a:xfrm>
          <a:noFill/>
          <a:ln w="38100" cap="rnd">
            <a:noFill/>
            <a:round/>
            <a:headEnd/>
            <a:tailEnd/>
          </a:ln>
        </p:spPr>
        <p:txBody>
          <a:bodyPr/>
          <a:lstStyle/>
          <a:p>
            <a:pPr eaLnBrk="1" hangingPunct="1">
              <a:lnSpc>
                <a:spcPct val="80000"/>
              </a:lnSpc>
              <a:buNone/>
              <a:defRPr/>
            </a:pPr>
            <a:endParaRPr lang="en-US" altLang="en-US" sz="200" b="1" dirty="0"/>
          </a:p>
          <a:p>
            <a:pPr marL="0" indent="0">
              <a:buNone/>
            </a:pPr>
            <a:r>
              <a:rPr lang="en-US" sz="2800" b="1" dirty="0" smtClean="0">
                <a:solidFill>
                  <a:srgbClr val="C00000"/>
                </a:solidFill>
                <a:latin typeface="Century" panose="02040604050505020304" pitchFamily="18" charset="0"/>
              </a:rPr>
              <a:t>Data Sources:</a:t>
            </a:r>
          </a:p>
          <a:p>
            <a:pPr marL="0" indent="0">
              <a:buNone/>
            </a:pPr>
            <a:endParaRPr lang="en-US" sz="2000" b="1" dirty="0" smtClean="0">
              <a:latin typeface="Century" panose="02040604050505020304" pitchFamily="18" charset="0"/>
            </a:endParaRPr>
          </a:p>
          <a:p>
            <a:pPr marL="0" indent="0">
              <a:buNone/>
            </a:pPr>
            <a:r>
              <a:rPr lang="en-US" sz="2000" b="1" dirty="0" smtClean="0">
                <a:solidFill>
                  <a:srgbClr val="C00000"/>
                </a:solidFill>
                <a:latin typeface="Century" panose="02040604050505020304" pitchFamily="18" charset="0"/>
              </a:rPr>
              <a:t>Name:           </a:t>
            </a:r>
            <a:r>
              <a:rPr lang="en-US" sz="2000" b="1" dirty="0" smtClean="0">
                <a:latin typeface="Century" panose="02040604050505020304" pitchFamily="18" charset="0"/>
              </a:rPr>
              <a:t>NYC Taxi Trip data of 2013</a:t>
            </a:r>
          </a:p>
          <a:p>
            <a:pPr marL="0" indent="0">
              <a:buNone/>
            </a:pPr>
            <a:r>
              <a:rPr lang="en-US" sz="2000" b="1" dirty="0" smtClean="0">
                <a:solidFill>
                  <a:srgbClr val="C00000"/>
                </a:solidFill>
                <a:latin typeface="Century" panose="02040604050505020304" pitchFamily="18" charset="0"/>
              </a:rPr>
              <a:t>Description:  </a:t>
            </a:r>
            <a:r>
              <a:rPr lang="en-US" sz="2000" b="1" dirty="0" smtClean="0">
                <a:latin typeface="Century" panose="02040604050505020304" pitchFamily="18" charset="0"/>
              </a:rPr>
              <a:t>30 GB of data with information on taxi trips with fields like medallion, pickup and drop-off locations, trip distance and others.</a:t>
            </a:r>
          </a:p>
          <a:p>
            <a:pPr marL="0" indent="0">
              <a:buNone/>
            </a:pPr>
            <a:endParaRPr lang="en-US" sz="2000" b="1" dirty="0" smtClean="0">
              <a:solidFill>
                <a:srgbClr val="00B0F0"/>
              </a:solidFill>
              <a:latin typeface="Century" panose="02040604050505020304" pitchFamily="18" charset="0"/>
            </a:endParaRPr>
          </a:p>
          <a:p>
            <a:pPr marL="0" indent="0">
              <a:buNone/>
            </a:pPr>
            <a:r>
              <a:rPr lang="en-US" sz="2000" b="1" dirty="0" smtClean="0">
                <a:solidFill>
                  <a:srgbClr val="C00000"/>
                </a:solidFill>
                <a:latin typeface="Century" panose="02040604050505020304" pitchFamily="18" charset="0"/>
              </a:rPr>
              <a:t>Name</a:t>
            </a:r>
            <a:r>
              <a:rPr lang="en-US" sz="2000" b="1" dirty="0">
                <a:solidFill>
                  <a:srgbClr val="C00000"/>
                </a:solidFill>
                <a:latin typeface="Century" panose="02040604050505020304" pitchFamily="18" charset="0"/>
              </a:rPr>
              <a:t>:          </a:t>
            </a:r>
            <a:r>
              <a:rPr lang="en-US" sz="2000" b="1" dirty="0">
                <a:latin typeface="Century" panose="02040604050505020304" pitchFamily="18" charset="0"/>
              </a:rPr>
              <a:t> </a:t>
            </a:r>
            <a:r>
              <a:rPr lang="en-US" sz="2000" b="1" dirty="0" smtClean="0">
                <a:latin typeface="Century" panose="02040604050505020304" pitchFamily="18" charset="0"/>
              </a:rPr>
              <a:t>NYC JFK Flight Schedule of December 2013 </a:t>
            </a:r>
            <a:endParaRPr lang="en-US" sz="2000" b="1" dirty="0">
              <a:latin typeface="Century" panose="02040604050505020304" pitchFamily="18" charset="0"/>
            </a:endParaRPr>
          </a:p>
          <a:p>
            <a:pPr marL="0" indent="0">
              <a:buNone/>
            </a:pPr>
            <a:r>
              <a:rPr lang="en-US" sz="2000" b="1" dirty="0" smtClean="0">
                <a:solidFill>
                  <a:srgbClr val="C00000"/>
                </a:solidFill>
                <a:latin typeface="Century" panose="02040604050505020304" pitchFamily="18" charset="0"/>
              </a:rPr>
              <a:t>Description:  </a:t>
            </a:r>
            <a:r>
              <a:rPr lang="en-US" sz="2000" b="1" dirty="0" smtClean="0">
                <a:latin typeface="Century" panose="02040604050505020304" pitchFamily="18" charset="0"/>
              </a:rPr>
              <a:t>Arrival time of flights from JFK airport.</a:t>
            </a:r>
          </a:p>
          <a:p>
            <a:pPr marL="0" indent="0">
              <a:buNone/>
            </a:pPr>
            <a:endParaRPr lang="en-US" sz="2000" b="1" dirty="0" smtClean="0">
              <a:solidFill>
                <a:srgbClr val="00B0F0"/>
              </a:solidFill>
              <a:latin typeface="Century" panose="02040604050505020304" pitchFamily="18" charset="0"/>
            </a:endParaRPr>
          </a:p>
          <a:p>
            <a:pPr marL="0" indent="0">
              <a:buNone/>
            </a:pPr>
            <a:endParaRPr lang="en-US" sz="2000" b="1" dirty="0">
              <a:latin typeface="Century" panose="02040604050505020304" pitchFamily="18" charset="0"/>
            </a:endParaRPr>
          </a:p>
        </p:txBody>
      </p:sp>
    </p:spTree>
    <p:extLst>
      <p:ext uri="{BB962C8B-B14F-4D97-AF65-F5344CB8AC3E}">
        <p14:creationId xmlns:p14="http://schemas.microsoft.com/office/powerpoint/2010/main" val="356810735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0"/>
          </p:nvPr>
        </p:nvSpPr>
        <p:spPr>
          <a:noFill/>
        </p:spPr>
        <p:txBody>
          <a:bodyPr/>
          <a:lstStyle>
            <a:lvl1pPr eaLnBrk="0" hangingPunct="0">
              <a:spcBef>
                <a:spcPct val="20000"/>
              </a:spcBef>
              <a:buClr>
                <a:schemeClr val="tx1"/>
              </a:buClr>
              <a:buFont typeface="Wingdings" pitchFamily="2" charset="2"/>
              <a:buChar char="p"/>
              <a:defRPr sz="2400">
                <a:solidFill>
                  <a:schemeClr val="tx1"/>
                </a:solidFill>
                <a:latin typeface="Arial" charset="0"/>
                <a:cs typeface="Arial" charset="0"/>
              </a:defRPr>
            </a:lvl1pPr>
            <a:lvl2pPr marL="742950" indent="-285750" eaLnBrk="0" hangingPunct="0">
              <a:spcBef>
                <a:spcPct val="20000"/>
              </a:spcBef>
              <a:buClr>
                <a:schemeClr val="tx1"/>
              </a:buClr>
              <a:buFont typeface="Wingdings" pitchFamily="2" charset="2"/>
              <a:buChar char="n"/>
              <a:defRPr sz="2000">
                <a:solidFill>
                  <a:schemeClr val="tx1"/>
                </a:solidFill>
                <a:latin typeface="Arial" charset="0"/>
                <a:cs typeface="Arial" charset="0"/>
              </a:defRPr>
            </a:lvl2pPr>
            <a:lvl3pPr marL="1143000" indent="-228600" eaLnBrk="0" hangingPunct="0">
              <a:spcBef>
                <a:spcPct val="20000"/>
              </a:spcBef>
              <a:buClr>
                <a:schemeClr val="tx1"/>
              </a:buClr>
              <a:buFont typeface="Wingdings" pitchFamily="2" charset="2"/>
              <a:buChar char="p"/>
              <a:defRPr>
                <a:solidFill>
                  <a:schemeClr val="tx1"/>
                </a:solidFill>
                <a:latin typeface="Arial" charset="0"/>
                <a:cs typeface="Arial" charset="0"/>
              </a:defRPr>
            </a:lvl3pPr>
            <a:lvl4pPr marL="16002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4pPr>
            <a:lvl5pPr marL="20574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5pPr>
            <a:lvl6pPr marL="25146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6pPr>
            <a:lvl7pPr marL="29718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7pPr>
            <a:lvl8pPr marL="34290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8pPr>
            <a:lvl9pPr marL="38862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9pPr>
          </a:lstStyle>
          <a:p>
            <a:pPr eaLnBrk="1" hangingPunct="1">
              <a:spcBef>
                <a:spcPct val="0"/>
              </a:spcBef>
              <a:buClrTx/>
              <a:buFontTx/>
              <a:buNone/>
            </a:pPr>
            <a:fld id="{0624FAB7-B087-4FC9-B706-BE177876BA00}" type="slidenum">
              <a:rPr lang="en-US" altLang="en-US" sz="900" smtClean="0">
                <a:latin typeface="Verdana" pitchFamily="34" charset="0"/>
              </a:rPr>
              <a:pPr eaLnBrk="1" hangingPunct="1">
                <a:spcBef>
                  <a:spcPct val="0"/>
                </a:spcBef>
                <a:buClrTx/>
                <a:buFontTx/>
                <a:buNone/>
              </a:pPr>
              <a:t>4</a:t>
            </a:fld>
            <a:endParaRPr lang="en-US" altLang="en-US" sz="900" smtClean="0">
              <a:latin typeface="Verdana" pitchFamily="34" charset="0"/>
            </a:endParaRPr>
          </a:p>
        </p:txBody>
      </p:sp>
      <p:sp>
        <p:nvSpPr>
          <p:cNvPr id="34820" name="Rectangle 2"/>
          <p:cNvSpPr>
            <a:spLocks noGrp="1" noChangeArrowheads="1"/>
          </p:cNvSpPr>
          <p:nvPr>
            <p:ph type="title"/>
          </p:nvPr>
        </p:nvSpPr>
        <p:spPr/>
        <p:txBody>
          <a:bodyPr/>
          <a:lstStyle/>
          <a:p>
            <a:pPr marL="0" indent="0"/>
            <a:r>
              <a:rPr lang="en-US" b="1" dirty="0">
                <a:latin typeface="Century" panose="02040604050505020304" pitchFamily="18" charset="0"/>
              </a:rPr>
              <a:t>NYC Taxi System Analytic</a:t>
            </a:r>
            <a:endParaRPr lang="en-US" sz="3200" b="1" dirty="0">
              <a:latin typeface="Century" panose="02040604050505020304" pitchFamily="18" charset="0"/>
            </a:endParaRPr>
          </a:p>
        </p:txBody>
      </p:sp>
      <p:sp>
        <p:nvSpPr>
          <p:cNvPr id="35845" name="Rectangle 3"/>
          <p:cNvSpPr>
            <a:spLocks noGrp="1" noChangeArrowheads="1"/>
          </p:cNvSpPr>
          <p:nvPr>
            <p:ph type="body" idx="1"/>
          </p:nvPr>
        </p:nvSpPr>
        <p:spPr>
          <a:xfrm>
            <a:off x="571499" y="1130300"/>
            <a:ext cx="7785101" cy="5346700"/>
          </a:xfrm>
          <a:noFill/>
          <a:ln w="38100" cap="rnd">
            <a:noFill/>
            <a:round/>
            <a:headEnd/>
            <a:tailEnd/>
          </a:ln>
        </p:spPr>
        <p:txBody>
          <a:bodyPr/>
          <a:lstStyle/>
          <a:p>
            <a:pPr eaLnBrk="1" hangingPunct="1">
              <a:lnSpc>
                <a:spcPct val="80000"/>
              </a:lnSpc>
              <a:buNone/>
              <a:defRPr/>
            </a:pPr>
            <a:endParaRPr lang="en-US" altLang="en-US" sz="200" b="1" dirty="0"/>
          </a:p>
          <a:p>
            <a:pPr marL="0" indent="0">
              <a:buNone/>
            </a:pPr>
            <a:r>
              <a:rPr lang="en-US" sz="2800" b="1" dirty="0" smtClean="0">
                <a:solidFill>
                  <a:srgbClr val="C00000"/>
                </a:solidFill>
                <a:latin typeface="Century" panose="02040604050505020304" pitchFamily="18" charset="0"/>
              </a:rPr>
              <a:t>Design Diagram:</a:t>
            </a:r>
          </a:p>
          <a:p>
            <a:pPr marL="0" indent="0">
              <a:buNone/>
            </a:pPr>
            <a:r>
              <a:rPr lang="en-US" sz="2000" b="1" dirty="0" smtClean="0">
                <a:latin typeface="Century" panose="02040604050505020304" pitchFamily="18" charset="0"/>
              </a:rPr>
              <a:t>Analytic is designed using Hive, </a:t>
            </a:r>
            <a:r>
              <a:rPr lang="en-US" sz="2000" b="1" dirty="0" err="1" smtClean="0">
                <a:latin typeface="Century" panose="02040604050505020304" pitchFamily="18" charset="0"/>
              </a:rPr>
              <a:t>PigScript</a:t>
            </a:r>
            <a:r>
              <a:rPr lang="en-US" sz="2000" b="1" dirty="0" smtClean="0">
                <a:latin typeface="Century" panose="02040604050505020304" pitchFamily="18" charset="0"/>
              </a:rPr>
              <a:t>, </a:t>
            </a:r>
            <a:r>
              <a:rPr lang="en-US" sz="2000" b="1" dirty="0" err="1" smtClean="0">
                <a:latin typeface="Century" panose="02040604050505020304" pitchFamily="18" charset="0"/>
              </a:rPr>
              <a:t>MapReduce</a:t>
            </a:r>
            <a:r>
              <a:rPr lang="en-US" sz="2000" b="1" dirty="0" smtClean="0">
                <a:latin typeface="Century" panose="02040604050505020304" pitchFamily="18" charset="0"/>
              </a:rPr>
              <a:t>. The analytic is executed on Hadoop cluster. Input dataset and outputs are stored in HDFS. </a:t>
            </a:r>
          </a:p>
          <a:p>
            <a:pPr marL="0" indent="0">
              <a:buNone/>
            </a:pPr>
            <a:r>
              <a:rPr lang="en-US" sz="2000" b="1" dirty="0" smtClean="0">
                <a:latin typeface="Century" panose="02040604050505020304" pitchFamily="18" charset="0"/>
              </a:rPr>
              <a:t>Most of the analytic follows the same workflow, important workflows are described below:</a:t>
            </a:r>
            <a:endParaRPr lang="en-US" sz="2000" b="1" dirty="0">
              <a:latin typeface="Century" panose="02040604050505020304" pitchFamily="18" charset="0"/>
            </a:endParaRPr>
          </a:p>
          <a:p>
            <a:pPr marL="0" indent="0">
              <a:buNone/>
            </a:pPr>
            <a:r>
              <a:rPr lang="en-US" sz="2000" b="1" dirty="0" smtClean="0">
                <a:solidFill>
                  <a:srgbClr val="00B0F0"/>
                </a:solidFill>
                <a:latin typeface="Century" panose="02040604050505020304" pitchFamily="18" charset="0"/>
              </a:rPr>
              <a:t>		</a:t>
            </a:r>
            <a:r>
              <a:rPr lang="en-US" sz="2000" dirty="0">
                <a:solidFill>
                  <a:srgbClr val="C00000"/>
                </a:solidFill>
                <a:latin typeface="Century" panose="02040604050505020304" pitchFamily="18" charset="0"/>
              </a:rPr>
              <a:t> </a:t>
            </a:r>
            <a:r>
              <a:rPr lang="en-US" sz="1400" dirty="0">
                <a:solidFill>
                  <a:srgbClr val="C00000"/>
                </a:solidFill>
                <a:latin typeface="Century" panose="02040604050505020304" pitchFamily="18" charset="0"/>
              </a:rPr>
              <a:t>Figure 1: Favorite places in the city.</a:t>
            </a:r>
            <a:endParaRPr lang="en-US" sz="1400" b="1" dirty="0" smtClean="0">
              <a:solidFill>
                <a:srgbClr val="00B0F0"/>
              </a:solidFill>
              <a:latin typeface="Century" panose="02040604050505020304" pitchFamily="18" charset="0"/>
            </a:endParaRPr>
          </a:p>
          <a:p>
            <a:pPr marL="0" indent="0">
              <a:buNone/>
            </a:pPr>
            <a:endParaRPr lang="en-US" sz="2000" b="1" dirty="0" smtClean="0">
              <a:solidFill>
                <a:srgbClr val="00B0F0"/>
              </a:solidFill>
              <a:latin typeface="Century" panose="02040604050505020304" pitchFamily="18" charset="0"/>
            </a:endParaRPr>
          </a:p>
          <a:p>
            <a:pPr marL="0" indent="0">
              <a:buNone/>
            </a:pPr>
            <a:r>
              <a:rPr lang="en-US" sz="2000" b="1" dirty="0" smtClean="0">
                <a:solidFill>
                  <a:srgbClr val="00B0F0"/>
                </a:solidFill>
                <a:latin typeface="Century" panose="02040604050505020304" pitchFamily="18" charset="0"/>
              </a:rPr>
              <a:t>		</a:t>
            </a:r>
            <a:endParaRPr lang="en-US" sz="2000" dirty="0" smtClean="0">
              <a:solidFill>
                <a:srgbClr val="00B0F0"/>
              </a:solidFill>
              <a:latin typeface="Century" panose="02040604050505020304" pitchFamily="18" charset="0"/>
            </a:endParaRPr>
          </a:p>
          <a:p>
            <a:pPr marL="0" indent="0">
              <a:buNone/>
            </a:pPr>
            <a:endParaRPr lang="en-US" sz="2000" b="1" dirty="0">
              <a:solidFill>
                <a:srgbClr val="00B0F0"/>
              </a:solidFill>
              <a:latin typeface="Century" panose="02040604050505020304" pitchFamily="18" charset="0"/>
            </a:endParaRPr>
          </a:p>
          <a:p>
            <a:pPr marL="0" indent="0">
              <a:buNone/>
            </a:pPr>
            <a:endParaRPr lang="en-US" sz="1400" b="1" dirty="0" smtClean="0">
              <a:solidFill>
                <a:srgbClr val="00B0F0"/>
              </a:solidFill>
              <a:latin typeface="Century" panose="02040604050505020304" pitchFamily="18" charset="0"/>
            </a:endParaRPr>
          </a:p>
          <a:p>
            <a:pPr marL="0" indent="0">
              <a:buNone/>
            </a:pPr>
            <a:r>
              <a:rPr lang="en-US" sz="1400" dirty="0" smtClean="0">
                <a:solidFill>
                  <a:srgbClr val="C00000"/>
                </a:solidFill>
                <a:latin typeface="Century" panose="02040604050505020304" pitchFamily="18" charset="0"/>
              </a:rPr>
              <a:t>   </a:t>
            </a:r>
          </a:p>
          <a:p>
            <a:pPr marL="0" indent="0">
              <a:buNone/>
            </a:pPr>
            <a:endParaRPr lang="en-US" sz="1400" dirty="0">
              <a:solidFill>
                <a:srgbClr val="C00000"/>
              </a:solidFill>
              <a:latin typeface="Century" panose="02040604050505020304" pitchFamily="18" charset="0"/>
            </a:endParaRPr>
          </a:p>
          <a:p>
            <a:pPr marL="0" indent="0">
              <a:buNone/>
            </a:pPr>
            <a:endParaRPr lang="en-US" sz="1400" dirty="0" smtClean="0">
              <a:solidFill>
                <a:srgbClr val="C00000"/>
              </a:solidFill>
              <a:latin typeface="Century" panose="02040604050505020304" pitchFamily="18" charset="0"/>
            </a:endParaRPr>
          </a:p>
          <a:p>
            <a:pPr marL="0" indent="0">
              <a:buNone/>
            </a:pPr>
            <a:endParaRPr lang="en-US" sz="1400" dirty="0">
              <a:solidFill>
                <a:srgbClr val="C00000"/>
              </a:solidFill>
              <a:latin typeface="Century" panose="02040604050505020304" pitchFamily="18" charset="0"/>
            </a:endParaRPr>
          </a:p>
          <a:p>
            <a:pPr marL="0" indent="0">
              <a:buNone/>
            </a:pPr>
            <a:r>
              <a:rPr lang="en-US" sz="1400" dirty="0" smtClean="0">
                <a:solidFill>
                  <a:srgbClr val="C00000"/>
                </a:solidFill>
                <a:latin typeface="Century" panose="02040604050505020304" pitchFamily="18" charset="0"/>
              </a:rPr>
              <a:t> 		              Figure 2: Favorite food place in the city.</a:t>
            </a:r>
          </a:p>
          <a:p>
            <a:pPr marL="0" indent="0">
              <a:buNone/>
            </a:pPr>
            <a:endParaRPr lang="en-US" sz="2000" b="1" dirty="0">
              <a:latin typeface="Century" panose="02040604050505020304" pitchFamily="18" charset="0"/>
            </a:endParaRPr>
          </a:p>
        </p:txBody>
      </p:sp>
      <p:sp>
        <p:nvSpPr>
          <p:cNvPr id="7" name="AutoShape 5"/>
          <p:cNvSpPr>
            <a:spLocks noChangeArrowheads="1"/>
          </p:cNvSpPr>
          <p:nvPr/>
        </p:nvSpPr>
        <p:spPr bwMode="auto">
          <a:xfrm>
            <a:off x="6503610" y="3097309"/>
            <a:ext cx="1136055" cy="879793"/>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1000" b="1" i="0" u="none" strike="noStrike" cap="none" normalizeH="0" baseline="0" dirty="0" smtClean="0">
                <a:ln>
                  <a:noFill/>
                </a:ln>
                <a:solidFill>
                  <a:schemeClr val="tx1"/>
                </a:solidFill>
                <a:effectLst/>
                <a:latin typeface="Calibri" panose="020F0502020204030204" pitchFamily="34" charset="0"/>
              </a:rPr>
              <a:t>Parse taxi trip data to extract time, drop-off point -key, trip count as value</a:t>
            </a:r>
            <a:endParaRPr kumimoji="0" lang="en-US" altLang="en-US" sz="1000" b="1" i="0" u="none" strike="noStrike" cap="none" normalizeH="0" baseline="0" dirty="0" smtClean="0">
              <a:ln>
                <a:noFill/>
              </a:ln>
              <a:solidFill>
                <a:schemeClr val="tx1"/>
              </a:solidFill>
              <a:effectLst/>
              <a:latin typeface="Arial" panose="020B0604020202020204" pitchFamily="34" charset="0"/>
            </a:endParaRPr>
          </a:p>
        </p:txBody>
      </p:sp>
      <p:sp>
        <p:nvSpPr>
          <p:cNvPr id="8" name="AutoShape 6"/>
          <p:cNvSpPr>
            <a:spLocks noChangeArrowheads="1"/>
          </p:cNvSpPr>
          <p:nvPr/>
        </p:nvSpPr>
        <p:spPr bwMode="auto">
          <a:xfrm>
            <a:off x="6503611" y="4347259"/>
            <a:ext cx="1136054" cy="879792"/>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ts val="800"/>
              </a:spcAft>
              <a:buClrTx/>
              <a:buSzTx/>
              <a:buFontTx/>
              <a:buNone/>
              <a:tabLst/>
            </a:pPr>
            <a:r>
              <a:rPr kumimoji="0" lang="en-US" altLang="en-US" sz="1000" b="1" i="0" u="none" strike="noStrike" cap="none" normalizeH="0" baseline="0" dirty="0" smtClean="0">
                <a:ln>
                  <a:noFill/>
                </a:ln>
                <a:solidFill>
                  <a:schemeClr val="tx1"/>
                </a:solidFill>
                <a:effectLst/>
                <a:latin typeface="Calibri" panose="020F0502020204030204" pitchFamily="34" charset="0"/>
              </a:rPr>
              <a:t>Reduce job on map result calculates the final trip count</a:t>
            </a:r>
            <a:endParaRPr kumimoji="0" lang="en-US" altLang="en-US" sz="1000" b="1" i="0" u="none" strike="noStrike" cap="none" normalizeH="0" baseline="0" dirty="0" smtClean="0">
              <a:ln>
                <a:noFill/>
              </a:ln>
              <a:solidFill>
                <a:schemeClr val="tx1"/>
              </a:solidFill>
              <a:effectLst/>
              <a:latin typeface="Arial" panose="020B0604020202020204" pitchFamily="34" charset="0"/>
            </a:endParaRPr>
          </a:p>
        </p:txBody>
      </p:sp>
      <p:sp>
        <p:nvSpPr>
          <p:cNvPr id="9" name="AutoShape 7"/>
          <p:cNvSpPr>
            <a:spLocks noChangeArrowheads="1"/>
          </p:cNvSpPr>
          <p:nvPr/>
        </p:nvSpPr>
        <p:spPr bwMode="auto">
          <a:xfrm>
            <a:off x="6503609" y="5597208"/>
            <a:ext cx="1136055" cy="879792"/>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1000" b="1" i="0" u="none" strike="noStrike" cap="none" normalizeH="0" baseline="0" dirty="0" err="1" smtClean="0">
                <a:ln>
                  <a:noFill/>
                </a:ln>
                <a:solidFill>
                  <a:schemeClr val="tx1"/>
                </a:solidFill>
                <a:effectLst/>
                <a:latin typeface="Calibri" panose="020F0502020204030204" pitchFamily="34" charset="0"/>
              </a:rPr>
              <a:t>PigScript</a:t>
            </a:r>
            <a:r>
              <a:rPr kumimoji="0" lang="en-US" altLang="en-US" sz="1000" b="1" i="0" u="none" strike="noStrike" cap="none" normalizeH="0" baseline="0" dirty="0" smtClean="0">
                <a:ln>
                  <a:noFill/>
                </a:ln>
                <a:solidFill>
                  <a:schemeClr val="tx1"/>
                </a:solidFill>
                <a:effectLst/>
                <a:latin typeface="Calibri" panose="020F0502020204030204" pitchFamily="34" charset="0"/>
              </a:rPr>
              <a:t> on the result to recommend favorite food place.</a:t>
            </a:r>
            <a:endParaRPr kumimoji="0" lang="en-US" altLang="en-US" sz="1000" b="1" i="0" u="none" strike="noStrike" cap="none" normalizeH="0" baseline="0" dirty="0" smtClean="0">
              <a:ln>
                <a:noFill/>
              </a:ln>
              <a:solidFill>
                <a:schemeClr val="tx1"/>
              </a:solidFill>
              <a:effectLst/>
              <a:latin typeface="Arial" panose="020B0604020202020204" pitchFamily="34" charset="0"/>
            </a:endParaRPr>
          </a:p>
        </p:txBody>
      </p:sp>
      <p:cxnSp>
        <p:nvCxnSpPr>
          <p:cNvPr id="11" name="Straight Arrow Connector 10"/>
          <p:cNvCxnSpPr/>
          <p:nvPr/>
        </p:nvCxnSpPr>
        <p:spPr>
          <a:xfrm flipH="1">
            <a:off x="7025872" y="3977102"/>
            <a:ext cx="19634" cy="37015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a:off x="7019377" y="5227051"/>
            <a:ext cx="6495" cy="37015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flipH="1">
            <a:off x="217498" y="1086464"/>
            <a:ext cx="45719" cy="5161936"/>
          </a:xfrm>
          <a:prstGeom prst="rect">
            <a:avLst/>
          </a:prstGeom>
          <a:noFill/>
        </p:spPr>
        <p:txBody>
          <a:bodyPr wrap="square" rtlCol="0">
            <a:spAutoFit/>
          </a:bodyPr>
          <a:lstStyle/>
          <a:p>
            <a:endParaRPr lang="en-US" dirty="0"/>
          </a:p>
        </p:txBody>
      </p:sp>
      <p:sp>
        <p:nvSpPr>
          <p:cNvPr id="24" name="Rounded Rectangle 23"/>
          <p:cNvSpPr/>
          <p:nvPr/>
        </p:nvSpPr>
        <p:spPr>
          <a:xfrm>
            <a:off x="1140541" y="4682808"/>
            <a:ext cx="1125793" cy="914400"/>
          </a:xfrm>
          <a:prstGeom prst="roundRect">
            <a:avLst/>
          </a:prstGeom>
          <a:ln w="31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b="1" dirty="0" smtClean="0">
                <a:latin typeface="Calibri" panose="020F0502020204030204" pitchFamily="34" charset="0"/>
              </a:rPr>
              <a:t>Reduce job on map result calculates the final trip count</a:t>
            </a:r>
            <a:endParaRPr lang="en-US" sz="1000" b="1" dirty="0">
              <a:latin typeface="Calibri" panose="020F0502020204030204" pitchFamily="34" charset="0"/>
            </a:endParaRPr>
          </a:p>
        </p:txBody>
      </p:sp>
      <p:sp>
        <p:nvSpPr>
          <p:cNvPr id="25" name="Rounded Rectangle 24"/>
          <p:cNvSpPr/>
          <p:nvPr/>
        </p:nvSpPr>
        <p:spPr>
          <a:xfrm>
            <a:off x="1140542" y="3459564"/>
            <a:ext cx="1125793" cy="889096"/>
          </a:xfrm>
          <a:prstGeom prst="roundRect">
            <a:avLst/>
          </a:prstGeom>
          <a:ln w="31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b="1" dirty="0" smtClean="0">
                <a:latin typeface="Calibri" panose="020F0502020204030204" pitchFamily="34" charset="0"/>
              </a:rPr>
              <a:t>Parse taxi trip data to extract time, drop-off and pickup point –</a:t>
            </a:r>
            <a:r>
              <a:rPr lang="en-US" sz="1000" b="1" dirty="0" err="1" smtClean="0">
                <a:latin typeface="Calibri" panose="020F0502020204030204" pitchFamily="34" charset="0"/>
              </a:rPr>
              <a:t>key,trip</a:t>
            </a:r>
            <a:r>
              <a:rPr lang="en-US" sz="1000" b="1" dirty="0" smtClean="0">
                <a:latin typeface="Calibri" panose="020F0502020204030204" pitchFamily="34" charset="0"/>
              </a:rPr>
              <a:t> count as value</a:t>
            </a:r>
            <a:r>
              <a:rPr lang="en-US" sz="1000" dirty="0" smtClean="0">
                <a:latin typeface="Calibri" panose="020F0502020204030204" pitchFamily="34" charset="0"/>
              </a:rPr>
              <a:t>.</a:t>
            </a:r>
            <a:endParaRPr lang="en-US" sz="1000" dirty="0">
              <a:latin typeface="Calibri" panose="020F0502020204030204" pitchFamily="34" charset="0"/>
            </a:endParaRPr>
          </a:p>
        </p:txBody>
      </p:sp>
      <p:cxnSp>
        <p:nvCxnSpPr>
          <p:cNvPr id="21" name="Straight Arrow Connector 20"/>
          <p:cNvCxnSpPr>
            <a:stCxn id="25" idx="2"/>
            <a:endCxn id="24" idx="0"/>
          </p:cNvCxnSpPr>
          <p:nvPr/>
        </p:nvCxnSpPr>
        <p:spPr>
          <a:xfrm flipH="1">
            <a:off x="1703438" y="4348660"/>
            <a:ext cx="1" cy="334148"/>
          </a:xfrm>
          <a:prstGeom prst="straightConnector1">
            <a:avLst/>
          </a:prstGeom>
          <a:ln>
            <a:solidFill>
              <a:srgbClr val="C00000"/>
            </a:solidFill>
            <a:tailEnd type="triangle"/>
          </a:ln>
        </p:spPr>
        <p:style>
          <a:lnRef idx="1">
            <a:schemeClr val="dk1"/>
          </a:lnRef>
          <a:fillRef idx="0">
            <a:schemeClr val="dk1"/>
          </a:fillRef>
          <a:effectRef idx="0">
            <a:schemeClr val="dk1"/>
          </a:effectRef>
          <a:fontRef idx="minor">
            <a:schemeClr val="tx1"/>
          </a:fontRef>
        </p:style>
      </p:cxnSp>
      <p:sp>
        <p:nvSpPr>
          <p:cNvPr id="29" name="Rounded Rectangle 28"/>
          <p:cNvSpPr/>
          <p:nvPr/>
        </p:nvSpPr>
        <p:spPr>
          <a:xfrm>
            <a:off x="1246238" y="5809017"/>
            <a:ext cx="914400" cy="747326"/>
          </a:xfrm>
          <a:prstGeom prst="roundRect">
            <a:avLst/>
          </a:prstGeom>
          <a:ln w="31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00" b="1" dirty="0" smtClean="0">
                <a:latin typeface="Calibri" panose="020F0502020204030204" pitchFamily="34" charset="0"/>
              </a:rPr>
              <a:t>Use this data to check popular places.</a:t>
            </a:r>
            <a:endParaRPr lang="en-US" sz="1000" b="1" dirty="0">
              <a:latin typeface="Calibri" panose="020F0502020204030204" pitchFamily="34" charset="0"/>
            </a:endParaRPr>
          </a:p>
        </p:txBody>
      </p:sp>
      <p:cxnSp>
        <p:nvCxnSpPr>
          <p:cNvPr id="27" name="Straight Arrow Connector 26"/>
          <p:cNvCxnSpPr>
            <a:endCxn id="29" idx="0"/>
          </p:cNvCxnSpPr>
          <p:nvPr/>
        </p:nvCxnSpPr>
        <p:spPr>
          <a:xfrm>
            <a:off x="1703438" y="5643404"/>
            <a:ext cx="0" cy="165613"/>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665451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entury" panose="02040604050505020304" pitchFamily="18" charset="0"/>
              </a:rPr>
              <a:t>NYC Taxi System Analytic</a:t>
            </a:r>
            <a:endParaRPr lang="en-US" b="1" dirty="0">
              <a:latin typeface="Century" panose="02040604050505020304" pitchFamily="18" charset="0"/>
            </a:endParaRPr>
          </a:p>
        </p:txBody>
      </p:sp>
      <p:sp>
        <p:nvSpPr>
          <p:cNvPr id="4" name="Slide Number Placeholder 3"/>
          <p:cNvSpPr>
            <a:spLocks noGrp="1"/>
          </p:cNvSpPr>
          <p:nvPr>
            <p:ph type="sldNum" sz="quarter" idx="10"/>
          </p:nvPr>
        </p:nvSpPr>
        <p:spPr/>
        <p:txBody>
          <a:bodyPr/>
          <a:lstStyle/>
          <a:p>
            <a:pPr>
              <a:defRPr/>
            </a:pPr>
            <a:fld id="{DB6F323F-DAA2-405E-899A-169E10043749}" type="slidenum">
              <a:rPr lang="en-US" altLang="en-US" smtClean="0"/>
              <a:pPr>
                <a:defRPr/>
              </a:pPr>
              <a:t>5</a:t>
            </a:fld>
            <a:endParaRPr lang="en-US" altLang="en-US"/>
          </a:p>
        </p:txBody>
      </p:sp>
      <p:sp>
        <p:nvSpPr>
          <p:cNvPr id="14" name="TextBox 13"/>
          <p:cNvSpPr txBox="1"/>
          <p:nvPr/>
        </p:nvSpPr>
        <p:spPr>
          <a:xfrm>
            <a:off x="900332" y="5890877"/>
            <a:ext cx="7493785" cy="738664"/>
          </a:xfrm>
          <a:prstGeom prst="rect">
            <a:avLst/>
          </a:prstGeom>
          <a:noFill/>
        </p:spPr>
        <p:txBody>
          <a:bodyPr wrap="square" rtlCol="0">
            <a:spAutoFit/>
          </a:bodyPr>
          <a:lstStyle/>
          <a:p>
            <a:r>
              <a:rPr lang="en-US" dirty="0" smtClean="0">
                <a:solidFill>
                  <a:srgbClr val="C00000"/>
                </a:solidFill>
                <a:latin typeface="Century" panose="02040604050505020304" pitchFamily="18" charset="0"/>
              </a:rPr>
              <a:t>Figure 2: Ride-sharing recommendation	Figure 3: Taxis at airports- Should I stay or 				leave for the next fare?	</a:t>
            </a:r>
          </a:p>
          <a:p>
            <a:endParaRPr lang="en-US" dirty="0">
              <a:solidFill>
                <a:srgbClr val="C00000"/>
              </a:solidFill>
            </a:endParaRPr>
          </a:p>
        </p:txBody>
      </p:sp>
      <p:sp>
        <p:nvSpPr>
          <p:cNvPr id="17" name="AutoShape 9"/>
          <p:cNvSpPr>
            <a:spLocks noChangeArrowheads="1"/>
          </p:cNvSpPr>
          <p:nvPr/>
        </p:nvSpPr>
        <p:spPr bwMode="auto">
          <a:xfrm>
            <a:off x="1083213" y="1688122"/>
            <a:ext cx="1515282" cy="719136"/>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900" b="1" i="0" u="none" strike="noStrike" cap="none" normalizeH="0" baseline="0" dirty="0" smtClean="0">
                <a:ln>
                  <a:noFill/>
                </a:ln>
                <a:solidFill>
                  <a:schemeClr val="tx1"/>
                </a:solidFill>
                <a:effectLst/>
                <a:latin typeface="Calibri" panose="020F0502020204030204" pitchFamily="34" charset="0"/>
              </a:rPr>
              <a:t>Hive is used to determine the airport pickups by analyzing the location</a:t>
            </a:r>
            <a:endParaRPr kumimoji="0" lang="en-US" altLang="en-US" sz="900" b="1" i="0" u="none" strike="noStrike" cap="none" normalizeH="0" baseline="0" dirty="0" smtClean="0">
              <a:ln>
                <a:noFill/>
              </a:ln>
              <a:solidFill>
                <a:schemeClr val="tx1"/>
              </a:solidFill>
              <a:effectLst/>
              <a:latin typeface="Arial" panose="020B0604020202020204" pitchFamily="34" charset="0"/>
            </a:endParaRPr>
          </a:p>
        </p:txBody>
      </p:sp>
      <p:sp>
        <p:nvSpPr>
          <p:cNvPr id="19" name="AutoShape 11"/>
          <p:cNvSpPr>
            <a:spLocks noChangeArrowheads="1"/>
          </p:cNvSpPr>
          <p:nvPr/>
        </p:nvSpPr>
        <p:spPr bwMode="auto">
          <a:xfrm>
            <a:off x="1083213" y="2805163"/>
            <a:ext cx="1515282" cy="683623"/>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900" b="1" i="0" u="none" strike="noStrike" cap="none" normalizeH="0" baseline="0" dirty="0" smtClean="0">
                <a:ln>
                  <a:noFill/>
                </a:ln>
                <a:solidFill>
                  <a:schemeClr val="tx1"/>
                </a:solidFill>
                <a:effectLst/>
                <a:latin typeface="Calibri" panose="020F0502020204030204" pitchFamily="34" charset="0"/>
              </a:rPr>
              <a:t>Map task is run on the result to group the passengers based on destination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20" name="AutoShape 12"/>
          <p:cNvSpPr>
            <a:spLocks noChangeArrowheads="1"/>
          </p:cNvSpPr>
          <p:nvPr/>
        </p:nvSpPr>
        <p:spPr bwMode="auto">
          <a:xfrm>
            <a:off x="1083213" y="3914827"/>
            <a:ext cx="1515282" cy="685308"/>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900" b="1" i="0" u="none" strike="noStrike" cap="none" normalizeH="0" baseline="0" dirty="0" smtClean="0">
                <a:ln>
                  <a:noFill/>
                </a:ln>
                <a:solidFill>
                  <a:schemeClr val="tx1"/>
                </a:solidFill>
                <a:effectLst/>
                <a:latin typeface="Calibri" panose="020F0502020204030204" pitchFamily="34" charset="0"/>
              </a:rPr>
              <a:t>Reduce task on map results to accumulate the density of passengers.</a:t>
            </a:r>
            <a:endParaRPr kumimoji="0" lang="en-US" altLang="en-US" sz="900" b="1" i="0" u="none" strike="noStrike" cap="none" normalizeH="0" baseline="0" dirty="0" smtClean="0">
              <a:ln>
                <a:noFill/>
              </a:ln>
              <a:solidFill>
                <a:schemeClr val="tx1"/>
              </a:solidFill>
              <a:effectLst/>
              <a:latin typeface="Arial" panose="020B0604020202020204" pitchFamily="34" charset="0"/>
            </a:endParaRPr>
          </a:p>
        </p:txBody>
      </p:sp>
      <p:sp>
        <p:nvSpPr>
          <p:cNvPr id="21" name="AutoShape 13"/>
          <p:cNvSpPr>
            <a:spLocks noChangeArrowheads="1"/>
          </p:cNvSpPr>
          <p:nvPr/>
        </p:nvSpPr>
        <p:spPr bwMode="auto">
          <a:xfrm>
            <a:off x="1083213" y="4998040"/>
            <a:ext cx="1515282" cy="612721"/>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900" b="1" i="0" u="none" strike="noStrike" cap="none" normalizeH="0" baseline="0" dirty="0" smtClean="0">
                <a:ln>
                  <a:noFill/>
                </a:ln>
                <a:solidFill>
                  <a:schemeClr val="tx1"/>
                </a:solidFill>
                <a:effectLst/>
                <a:latin typeface="Calibri" panose="020F0502020204030204" pitchFamily="34" charset="0"/>
              </a:rPr>
              <a:t>Ride-sharing recommendations from the airport trips.</a:t>
            </a:r>
            <a:endParaRPr kumimoji="0" lang="en-US" altLang="en-US" sz="900" b="1" i="0" u="none" strike="noStrike" cap="none" normalizeH="0" baseline="0" dirty="0" smtClean="0">
              <a:ln>
                <a:noFill/>
              </a:ln>
              <a:solidFill>
                <a:schemeClr val="tx1"/>
              </a:solidFill>
              <a:effectLst/>
              <a:latin typeface="Arial" panose="020B0604020202020204" pitchFamily="34" charset="0"/>
            </a:endParaRPr>
          </a:p>
        </p:txBody>
      </p:sp>
      <p:cxnSp>
        <p:nvCxnSpPr>
          <p:cNvPr id="23" name="Straight Arrow Connector 22"/>
          <p:cNvCxnSpPr>
            <a:endCxn id="19" idx="0"/>
          </p:cNvCxnSpPr>
          <p:nvPr/>
        </p:nvCxnSpPr>
        <p:spPr>
          <a:xfrm>
            <a:off x="1828800" y="2407258"/>
            <a:ext cx="12054" cy="397905"/>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19" idx="2"/>
            <a:endCxn id="20" idx="0"/>
          </p:cNvCxnSpPr>
          <p:nvPr/>
        </p:nvCxnSpPr>
        <p:spPr>
          <a:xfrm>
            <a:off x="1840854" y="3488786"/>
            <a:ext cx="0" cy="426041"/>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endCxn id="21" idx="0"/>
          </p:cNvCxnSpPr>
          <p:nvPr/>
        </p:nvCxnSpPr>
        <p:spPr>
          <a:xfrm>
            <a:off x="1840854" y="4614647"/>
            <a:ext cx="0" cy="383393"/>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7" name="AutoShape 17"/>
          <p:cNvSpPr>
            <a:spLocks noChangeArrowheads="1"/>
          </p:cNvSpPr>
          <p:nvPr/>
        </p:nvSpPr>
        <p:spPr bwMode="auto">
          <a:xfrm>
            <a:off x="5019822" y="1696507"/>
            <a:ext cx="1533378" cy="615236"/>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900" b="1" i="0" u="none" strike="noStrike" cap="none" normalizeH="0" baseline="0" dirty="0" smtClean="0">
                <a:ln>
                  <a:noFill/>
                </a:ln>
                <a:solidFill>
                  <a:schemeClr val="tx1"/>
                </a:solidFill>
                <a:effectLst/>
                <a:latin typeface="Calibri" panose="020F0502020204030204" pitchFamily="34" charset="0"/>
              </a:rPr>
              <a:t>Parse data for the airport pickup or drop-off using Hive </a:t>
            </a:r>
            <a:endParaRPr kumimoji="0" lang="en-US" altLang="en-US" sz="900" b="1" i="0" u="none" strike="noStrike" cap="none" normalizeH="0" baseline="0" dirty="0" smtClean="0">
              <a:ln>
                <a:noFill/>
              </a:ln>
              <a:solidFill>
                <a:schemeClr val="tx1"/>
              </a:solidFill>
              <a:effectLst/>
              <a:latin typeface="Arial" panose="020B0604020202020204" pitchFamily="34" charset="0"/>
            </a:endParaRPr>
          </a:p>
        </p:txBody>
      </p:sp>
      <p:sp>
        <p:nvSpPr>
          <p:cNvPr id="48" name="AutoShape 18"/>
          <p:cNvSpPr>
            <a:spLocks noChangeArrowheads="1"/>
          </p:cNvSpPr>
          <p:nvPr/>
        </p:nvSpPr>
        <p:spPr bwMode="auto">
          <a:xfrm>
            <a:off x="5019822" y="2610111"/>
            <a:ext cx="1533378" cy="648909"/>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900" b="1" i="0" u="none" strike="noStrike" cap="none" normalizeH="0" baseline="0" dirty="0" smtClean="0">
                <a:ln>
                  <a:noFill/>
                </a:ln>
                <a:solidFill>
                  <a:schemeClr val="tx1"/>
                </a:solidFill>
                <a:effectLst/>
                <a:latin typeface="Calibri" panose="020F0502020204030204" pitchFamily="34" charset="0"/>
              </a:rPr>
              <a:t>Map task with key as &lt;Medallion, date-time&gt; and values as pickup, drop-offs</a:t>
            </a:r>
            <a:endParaRPr kumimoji="0" lang="en-US" altLang="en-US" sz="900" b="1" i="0" u="none" strike="noStrike" cap="none" normalizeH="0" baseline="0" dirty="0" smtClean="0">
              <a:ln>
                <a:noFill/>
              </a:ln>
              <a:solidFill>
                <a:schemeClr val="tx1"/>
              </a:solidFill>
              <a:effectLst/>
              <a:latin typeface="Arial" panose="020B0604020202020204" pitchFamily="34" charset="0"/>
            </a:endParaRPr>
          </a:p>
        </p:txBody>
      </p:sp>
      <p:sp>
        <p:nvSpPr>
          <p:cNvPr id="49" name="AutoShape 19"/>
          <p:cNvSpPr>
            <a:spLocks noChangeArrowheads="1"/>
          </p:cNvSpPr>
          <p:nvPr/>
        </p:nvSpPr>
        <p:spPr bwMode="auto">
          <a:xfrm>
            <a:off x="5019822" y="3594342"/>
            <a:ext cx="1533378" cy="672300"/>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900" b="1" i="0" u="none" strike="noStrike" cap="none" normalizeH="0" baseline="0" dirty="0" smtClean="0">
                <a:ln>
                  <a:noFill/>
                </a:ln>
                <a:solidFill>
                  <a:schemeClr val="tx1"/>
                </a:solidFill>
                <a:effectLst/>
                <a:latin typeface="Calibri" panose="020F0502020204030204" pitchFamily="34" charset="0"/>
              </a:rPr>
              <a:t>Reduce task to determine empty taxis and non-empty taxis on the roundtrip. </a:t>
            </a:r>
            <a:endParaRPr kumimoji="0" lang="en-US" altLang="en-US" sz="900" b="1" i="0" u="none" strike="noStrike" cap="none" normalizeH="0" baseline="0" dirty="0" smtClean="0">
              <a:ln>
                <a:noFill/>
              </a:ln>
              <a:solidFill>
                <a:schemeClr val="tx1"/>
              </a:solidFill>
              <a:effectLst/>
              <a:latin typeface="Arial" panose="020B0604020202020204" pitchFamily="34" charset="0"/>
            </a:endParaRPr>
          </a:p>
        </p:txBody>
      </p:sp>
      <p:sp>
        <p:nvSpPr>
          <p:cNvPr id="50" name="AutoShape 20"/>
          <p:cNvSpPr>
            <a:spLocks noChangeArrowheads="1"/>
          </p:cNvSpPr>
          <p:nvPr/>
        </p:nvSpPr>
        <p:spPr bwMode="auto">
          <a:xfrm>
            <a:off x="7145483" y="1646403"/>
            <a:ext cx="1248633" cy="522689"/>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900" b="1" i="0" u="none" strike="noStrike" cap="none" normalizeH="0" baseline="0" dirty="0" smtClean="0">
                <a:ln>
                  <a:noFill/>
                </a:ln>
                <a:solidFill>
                  <a:schemeClr val="tx1"/>
                </a:solidFill>
                <a:effectLst/>
                <a:latin typeface="Calibri" panose="020F0502020204030204" pitchFamily="34" charset="0"/>
              </a:rPr>
              <a:t>Map task with key as date and time and value </a:t>
            </a:r>
            <a:r>
              <a:rPr lang="en-US" altLang="en-US" sz="900" b="1" dirty="0" smtClean="0">
                <a:latin typeface="Calibri" panose="020F0502020204030204" pitchFamily="34" charset="0"/>
              </a:rPr>
              <a:t>as count.</a:t>
            </a:r>
            <a:endParaRPr kumimoji="0" lang="en-US" altLang="en-US" sz="900" b="1" i="0" u="none" strike="noStrike" cap="none" normalizeH="0" baseline="0" dirty="0" smtClean="0">
              <a:ln>
                <a:noFill/>
              </a:ln>
              <a:solidFill>
                <a:schemeClr val="tx1"/>
              </a:solidFill>
              <a:effectLst/>
              <a:latin typeface="Arial" panose="020B0604020202020204" pitchFamily="34" charset="0"/>
            </a:endParaRPr>
          </a:p>
        </p:txBody>
      </p:sp>
      <p:sp>
        <p:nvSpPr>
          <p:cNvPr id="52" name="AutoShape 22"/>
          <p:cNvSpPr>
            <a:spLocks noChangeArrowheads="1"/>
          </p:cNvSpPr>
          <p:nvPr/>
        </p:nvSpPr>
        <p:spPr bwMode="auto">
          <a:xfrm>
            <a:off x="5026309" y="5060175"/>
            <a:ext cx="1522925" cy="690644"/>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900" b="1" i="0" u="none" strike="noStrike" cap="none" normalizeH="0" baseline="0" dirty="0" smtClean="0">
                <a:ln>
                  <a:noFill/>
                </a:ln>
                <a:effectLst/>
                <a:latin typeface="Calibri" panose="020F0502020204030204" pitchFamily="34" charset="0"/>
              </a:rPr>
              <a:t>Inform taxis that have</a:t>
            </a:r>
            <a:r>
              <a:rPr kumimoji="0" lang="en-US" altLang="en-US" sz="900" b="1" i="0" u="none" strike="noStrike" cap="none" normalizeH="0" dirty="0" smtClean="0">
                <a:ln>
                  <a:noFill/>
                </a:ln>
                <a:effectLst/>
                <a:latin typeface="Calibri" panose="020F0502020204030204" pitchFamily="34" charset="0"/>
              </a:rPr>
              <a:t> no return journey the number of potential passengers for pickup </a:t>
            </a:r>
            <a:endParaRPr kumimoji="0" lang="en-US" altLang="en-US" sz="900" b="1" i="0" u="none" strike="noStrike" cap="none" normalizeH="0" baseline="0" dirty="0" smtClean="0">
              <a:ln>
                <a:noFill/>
              </a:ln>
              <a:effectLst/>
              <a:latin typeface="Arial" panose="020B0604020202020204" pitchFamily="34" charset="0"/>
            </a:endParaRPr>
          </a:p>
        </p:txBody>
      </p:sp>
      <p:cxnSp>
        <p:nvCxnSpPr>
          <p:cNvPr id="64" name="Straight Arrow Connector 63"/>
          <p:cNvCxnSpPr/>
          <p:nvPr/>
        </p:nvCxnSpPr>
        <p:spPr>
          <a:xfrm>
            <a:off x="5786511" y="4693402"/>
            <a:ext cx="0" cy="42066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a:stCxn id="49" idx="2"/>
          </p:cNvCxnSpPr>
          <p:nvPr/>
        </p:nvCxnSpPr>
        <p:spPr>
          <a:xfrm>
            <a:off x="5786511" y="4266642"/>
            <a:ext cx="0" cy="42676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48" idx="2"/>
          </p:cNvCxnSpPr>
          <p:nvPr/>
        </p:nvCxnSpPr>
        <p:spPr>
          <a:xfrm>
            <a:off x="5786511" y="3259020"/>
            <a:ext cx="0" cy="354348"/>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stCxn id="47" idx="2"/>
            <a:endCxn id="48" idx="0"/>
          </p:cNvCxnSpPr>
          <p:nvPr/>
        </p:nvCxnSpPr>
        <p:spPr>
          <a:xfrm>
            <a:off x="5786511" y="2311743"/>
            <a:ext cx="0" cy="298368"/>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a:stCxn id="30" idx="2"/>
            <a:endCxn id="52" idx="0"/>
          </p:cNvCxnSpPr>
          <p:nvPr/>
        </p:nvCxnSpPr>
        <p:spPr>
          <a:xfrm flipH="1">
            <a:off x="5787772" y="3307007"/>
            <a:ext cx="1982027" cy="1753168"/>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83" name="Rectangle 82"/>
          <p:cNvSpPr/>
          <p:nvPr/>
        </p:nvSpPr>
        <p:spPr>
          <a:xfrm>
            <a:off x="493855" y="1079878"/>
            <a:ext cx="1850186" cy="523220"/>
          </a:xfrm>
          <a:prstGeom prst="rect">
            <a:avLst/>
          </a:prstGeom>
        </p:spPr>
        <p:txBody>
          <a:bodyPr wrap="none">
            <a:spAutoFit/>
          </a:bodyPr>
          <a:lstStyle/>
          <a:p>
            <a:pPr marL="0" indent="0">
              <a:buNone/>
            </a:pPr>
            <a:r>
              <a:rPr lang="en-US" sz="2800" b="1" dirty="0" smtClean="0">
                <a:solidFill>
                  <a:srgbClr val="C00000"/>
                </a:solidFill>
                <a:latin typeface="Century" panose="02040604050505020304" pitchFamily="18" charset="0"/>
              </a:rPr>
              <a:t>Analytics:</a:t>
            </a:r>
            <a:endParaRPr lang="en-US" sz="2800" b="1" dirty="0">
              <a:solidFill>
                <a:srgbClr val="C00000"/>
              </a:solidFill>
              <a:latin typeface="Century" panose="02040604050505020304" pitchFamily="18" charset="0"/>
            </a:endParaRPr>
          </a:p>
        </p:txBody>
      </p:sp>
      <p:sp>
        <p:nvSpPr>
          <p:cNvPr id="30" name="AutoShape 19"/>
          <p:cNvSpPr>
            <a:spLocks noChangeArrowheads="1"/>
          </p:cNvSpPr>
          <p:nvPr/>
        </p:nvSpPr>
        <p:spPr bwMode="auto">
          <a:xfrm>
            <a:off x="7003110" y="2634707"/>
            <a:ext cx="1533378" cy="672300"/>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ts val="800"/>
              </a:spcAft>
              <a:buClrTx/>
              <a:buSzTx/>
              <a:buFontTx/>
              <a:buNone/>
              <a:tabLst/>
            </a:pPr>
            <a:r>
              <a:rPr kumimoji="0" lang="en-US" altLang="en-US" sz="900" b="1" i="0" u="none" strike="noStrike" cap="none" normalizeH="0" baseline="0" dirty="0" smtClean="0">
                <a:ln>
                  <a:noFill/>
                </a:ln>
                <a:solidFill>
                  <a:schemeClr val="tx1"/>
                </a:solidFill>
                <a:effectLst/>
                <a:latin typeface="Calibri" panose="020F0502020204030204" pitchFamily="34" charset="0"/>
              </a:rPr>
              <a:t>Reduce task to determine </a:t>
            </a:r>
            <a:r>
              <a:rPr lang="en-US" altLang="en-US" sz="900" b="1" dirty="0" smtClean="0">
                <a:latin typeface="Calibri" panose="020F0502020204030204" pitchFamily="34" charset="0"/>
              </a:rPr>
              <a:t>the count of flights with a range of every hour everyday.</a:t>
            </a:r>
            <a:endParaRPr kumimoji="0" lang="en-US" altLang="en-US" sz="900" b="1" i="0" u="none" strike="noStrike" cap="none" normalizeH="0" baseline="0" dirty="0" smtClean="0">
              <a:ln>
                <a:noFill/>
              </a:ln>
              <a:solidFill>
                <a:schemeClr val="tx1"/>
              </a:solidFill>
              <a:effectLst/>
              <a:latin typeface="Arial" panose="020B0604020202020204" pitchFamily="34" charset="0"/>
            </a:endParaRPr>
          </a:p>
        </p:txBody>
      </p:sp>
      <p:cxnSp>
        <p:nvCxnSpPr>
          <p:cNvPr id="8" name="Straight Arrow Connector 7"/>
          <p:cNvCxnSpPr>
            <a:stCxn id="50" idx="2"/>
            <a:endCxn id="30" idx="0"/>
          </p:cNvCxnSpPr>
          <p:nvPr/>
        </p:nvCxnSpPr>
        <p:spPr>
          <a:xfrm flipH="1">
            <a:off x="7769799" y="2169092"/>
            <a:ext cx="1" cy="465615"/>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752054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Century" panose="02040604050505020304" pitchFamily="18" charset="0"/>
              </a:rPr>
              <a:t>NYC Taxi System Analytic</a:t>
            </a:r>
            <a:endParaRPr lang="en-US" b="1" dirty="0">
              <a:latin typeface="Century" panose="02040604050505020304" pitchFamily="18" charset="0"/>
            </a:endParaRPr>
          </a:p>
        </p:txBody>
      </p:sp>
      <p:sp>
        <p:nvSpPr>
          <p:cNvPr id="3" name="Content Placeholder 2"/>
          <p:cNvSpPr>
            <a:spLocks noGrp="1"/>
          </p:cNvSpPr>
          <p:nvPr>
            <p:ph idx="1"/>
          </p:nvPr>
        </p:nvSpPr>
        <p:spPr/>
        <p:txBody>
          <a:bodyPr/>
          <a:lstStyle/>
          <a:p>
            <a:pPr marL="0" indent="0">
              <a:buNone/>
            </a:pPr>
            <a:r>
              <a:rPr lang="en-US" sz="2800" b="1" dirty="0">
                <a:solidFill>
                  <a:srgbClr val="C00000"/>
                </a:solidFill>
                <a:latin typeface="Century" panose="02040604050505020304" pitchFamily="18" charset="0"/>
              </a:rPr>
              <a:t>Platform(s) on which the analytic ran: </a:t>
            </a:r>
          </a:p>
          <a:p>
            <a:pPr marL="0" indent="0">
              <a:buNone/>
            </a:pPr>
            <a:r>
              <a:rPr lang="en-US" b="1" dirty="0">
                <a:latin typeface="Century" panose="02040604050505020304" pitchFamily="18" charset="0"/>
              </a:rPr>
              <a:t>Cloudera </a:t>
            </a:r>
            <a:r>
              <a:rPr lang="en-US" b="1" dirty="0" err="1">
                <a:latin typeface="Century" panose="02040604050505020304" pitchFamily="18" charset="0"/>
              </a:rPr>
              <a:t>Quickstart</a:t>
            </a:r>
            <a:r>
              <a:rPr lang="en-US" b="1" dirty="0">
                <a:latin typeface="Century" panose="02040604050505020304" pitchFamily="18" charset="0"/>
              </a:rPr>
              <a:t> VM for trials,  NYU HPC Dumbo </a:t>
            </a:r>
            <a:r>
              <a:rPr lang="en-US" b="1" dirty="0" smtClean="0">
                <a:latin typeface="Century" panose="02040604050505020304" pitchFamily="18" charset="0"/>
              </a:rPr>
              <a:t>cluster, Google </a:t>
            </a:r>
            <a:r>
              <a:rPr lang="en-US" b="1" dirty="0">
                <a:latin typeface="Century" panose="02040604050505020304" pitchFamily="18" charset="0"/>
              </a:rPr>
              <a:t>Cloud Platform</a:t>
            </a:r>
          </a:p>
          <a:p>
            <a:pPr marL="0" indent="0">
              <a:buNone/>
            </a:pPr>
            <a:endParaRPr lang="en-US" dirty="0" smtClean="0"/>
          </a:p>
        </p:txBody>
      </p:sp>
      <p:sp>
        <p:nvSpPr>
          <p:cNvPr id="4" name="Slide Number Placeholder 3"/>
          <p:cNvSpPr>
            <a:spLocks noGrp="1"/>
          </p:cNvSpPr>
          <p:nvPr>
            <p:ph type="sldNum" sz="quarter" idx="10"/>
          </p:nvPr>
        </p:nvSpPr>
        <p:spPr/>
        <p:txBody>
          <a:bodyPr/>
          <a:lstStyle/>
          <a:p>
            <a:pPr>
              <a:defRPr/>
            </a:pPr>
            <a:fld id="{DB6F323F-DAA2-405E-899A-169E10043749}" type="slidenum">
              <a:rPr lang="en-US" altLang="en-US" smtClean="0"/>
              <a:pPr>
                <a:defRPr/>
              </a:pPr>
              <a:t>6</a:t>
            </a:fld>
            <a:endParaRPr lang="en-US" altLang="en-US"/>
          </a:p>
        </p:txBody>
      </p:sp>
    </p:spTree>
    <p:extLst>
      <p:ext uri="{BB962C8B-B14F-4D97-AF65-F5344CB8AC3E}">
        <p14:creationId xmlns:p14="http://schemas.microsoft.com/office/powerpoint/2010/main" val="214637476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Number Placeholder 3"/>
          <p:cNvSpPr>
            <a:spLocks noGrp="1"/>
          </p:cNvSpPr>
          <p:nvPr>
            <p:ph type="sldNum" sz="quarter" idx="10"/>
          </p:nvPr>
        </p:nvSpPr>
        <p:spPr>
          <a:noFill/>
        </p:spPr>
        <p:txBody>
          <a:bodyPr/>
          <a:lstStyle>
            <a:lvl1pPr eaLnBrk="0" hangingPunct="0">
              <a:spcBef>
                <a:spcPct val="20000"/>
              </a:spcBef>
              <a:buClr>
                <a:schemeClr val="tx1"/>
              </a:buClr>
              <a:buFont typeface="Wingdings" pitchFamily="2" charset="2"/>
              <a:buChar char="p"/>
              <a:defRPr sz="2400">
                <a:solidFill>
                  <a:schemeClr val="tx1"/>
                </a:solidFill>
                <a:latin typeface="Arial" charset="0"/>
                <a:cs typeface="Arial" charset="0"/>
              </a:defRPr>
            </a:lvl1pPr>
            <a:lvl2pPr marL="742950" indent="-285750" eaLnBrk="0" hangingPunct="0">
              <a:spcBef>
                <a:spcPct val="20000"/>
              </a:spcBef>
              <a:buClr>
                <a:schemeClr val="tx1"/>
              </a:buClr>
              <a:buFont typeface="Wingdings" pitchFamily="2" charset="2"/>
              <a:buChar char="n"/>
              <a:defRPr sz="2000">
                <a:solidFill>
                  <a:schemeClr val="tx1"/>
                </a:solidFill>
                <a:latin typeface="Arial" charset="0"/>
                <a:cs typeface="Arial" charset="0"/>
              </a:defRPr>
            </a:lvl2pPr>
            <a:lvl3pPr marL="1143000" indent="-228600" eaLnBrk="0" hangingPunct="0">
              <a:spcBef>
                <a:spcPct val="20000"/>
              </a:spcBef>
              <a:buClr>
                <a:schemeClr val="tx1"/>
              </a:buClr>
              <a:buFont typeface="Wingdings" pitchFamily="2" charset="2"/>
              <a:buChar char="p"/>
              <a:defRPr>
                <a:solidFill>
                  <a:schemeClr val="tx1"/>
                </a:solidFill>
                <a:latin typeface="Arial" charset="0"/>
                <a:cs typeface="Arial" charset="0"/>
              </a:defRPr>
            </a:lvl3pPr>
            <a:lvl4pPr marL="16002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4pPr>
            <a:lvl5pPr marL="2057400" indent="-228600" eaLnBrk="0" hangingPunct="0">
              <a:spcBef>
                <a:spcPct val="20000"/>
              </a:spcBef>
              <a:buClr>
                <a:schemeClr val="tx1"/>
              </a:buClr>
              <a:buFont typeface="Wingdings" pitchFamily="2" charset="2"/>
              <a:buChar char="§"/>
              <a:defRPr sz="1600">
                <a:solidFill>
                  <a:schemeClr val="tx1"/>
                </a:solidFill>
                <a:latin typeface="Arial" charset="0"/>
                <a:cs typeface="Arial" charset="0"/>
              </a:defRPr>
            </a:lvl5pPr>
            <a:lvl6pPr marL="25146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6pPr>
            <a:lvl7pPr marL="29718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7pPr>
            <a:lvl8pPr marL="34290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8pPr>
            <a:lvl9pPr marL="3886200" indent="-228600" eaLnBrk="0" fontAlgn="base" hangingPunct="0">
              <a:spcBef>
                <a:spcPct val="20000"/>
              </a:spcBef>
              <a:spcAft>
                <a:spcPct val="0"/>
              </a:spcAft>
              <a:buClr>
                <a:schemeClr val="tx1"/>
              </a:buClr>
              <a:buFont typeface="Wingdings" pitchFamily="2" charset="2"/>
              <a:buChar char="§"/>
              <a:defRPr sz="1600">
                <a:solidFill>
                  <a:schemeClr val="tx1"/>
                </a:solidFill>
                <a:latin typeface="Arial" charset="0"/>
                <a:cs typeface="Arial" charset="0"/>
              </a:defRPr>
            </a:lvl9pPr>
          </a:lstStyle>
          <a:p>
            <a:pPr eaLnBrk="1" hangingPunct="1">
              <a:spcBef>
                <a:spcPct val="0"/>
              </a:spcBef>
              <a:buClrTx/>
              <a:buFontTx/>
              <a:buNone/>
            </a:pPr>
            <a:fld id="{0624FAB7-B087-4FC9-B706-BE177876BA00}" type="slidenum">
              <a:rPr lang="en-US" altLang="en-US" sz="900" smtClean="0">
                <a:latin typeface="Verdana" pitchFamily="34" charset="0"/>
              </a:rPr>
              <a:pPr eaLnBrk="1" hangingPunct="1">
                <a:spcBef>
                  <a:spcPct val="0"/>
                </a:spcBef>
                <a:buClrTx/>
                <a:buFontTx/>
                <a:buNone/>
              </a:pPr>
              <a:t>7</a:t>
            </a:fld>
            <a:endParaRPr lang="en-US" altLang="en-US" sz="900" smtClean="0">
              <a:latin typeface="Verdana" pitchFamily="34" charset="0"/>
            </a:endParaRPr>
          </a:p>
        </p:txBody>
      </p:sp>
      <p:sp>
        <p:nvSpPr>
          <p:cNvPr id="34820" name="Rectangle 2"/>
          <p:cNvSpPr>
            <a:spLocks noGrp="1" noChangeArrowheads="1"/>
          </p:cNvSpPr>
          <p:nvPr>
            <p:ph type="title"/>
          </p:nvPr>
        </p:nvSpPr>
        <p:spPr/>
        <p:txBody>
          <a:bodyPr/>
          <a:lstStyle/>
          <a:p>
            <a:pPr marL="0" indent="0"/>
            <a:r>
              <a:rPr lang="en-US" b="1" dirty="0">
                <a:latin typeface="Century" panose="02040604050505020304" pitchFamily="18" charset="0"/>
              </a:rPr>
              <a:t>NYC Taxi System Analytic</a:t>
            </a:r>
            <a:endParaRPr lang="en-US" sz="3200" b="1" dirty="0">
              <a:latin typeface="Century" panose="02040604050505020304" pitchFamily="18" charset="0"/>
            </a:endParaRPr>
          </a:p>
        </p:txBody>
      </p:sp>
      <p:sp>
        <p:nvSpPr>
          <p:cNvPr id="35845" name="Rectangle 3"/>
          <p:cNvSpPr>
            <a:spLocks noGrp="1" noChangeArrowheads="1"/>
          </p:cNvSpPr>
          <p:nvPr>
            <p:ph type="body" idx="1"/>
          </p:nvPr>
        </p:nvSpPr>
        <p:spPr>
          <a:xfrm>
            <a:off x="571499" y="1130300"/>
            <a:ext cx="7785101" cy="5346700"/>
          </a:xfrm>
          <a:noFill/>
          <a:ln w="38100" cap="rnd">
            <a:noFill/>
            <a:round/>
            <a:headEnd/>
            <a:tailEnd/>
          </a:ln>
        </p:spPr>
        <p:txBody>
          <a:bodyPr/>
          <a:lstStyle/>
          <a:p>
            <a:pPr eaLnBrk="1" hangingPunct="1">
              <a:lnSpc>
                <a:spcPct val="80000"/>
              </a:lnSpc>
              <a:buNone/>
              <a:defRPr/>
            </a:pPr>
            <a:endParaRPr lang="en-US" altLang="en-US" sz="200" b="1" dirty="0"/>
          </a:p>
          <a:p>
            <a:pPr marL="0" indent="0">
              <a:buNone/>
            </a:pPr>
            <a:r>
              <a:rPr lang="en-US" sz="2800" b="1" dirty="0" smtClean="0">
                <a:solidFill>
                  <a:srgbClr val="C00000"/>
                </a:solidFill>
                <a:latin typeface="Century" panose="02040604050505020304" pitchFamily="18" charset="0"/>
              </a:rPr>
              <a:t>Results:</a:t>
            </a:r>
          </a:p>
          <a:p>
            <a:pPr marL="0" indent="0">
              <a:buNone/>
            </a:pPr>
            <a:r>
              <a:rPr lang="en-US" sz="2000" b="1" dirty="0" smtClean="0">
                <a:latin typeface="Century" panose="02040604050505020304" pitchFamily="18" charset="0"/>
              </a:rPr>
              <a:t>1. We were able to extract and count all the taxi trip data on an hourly basis. We narrowed down this output to 3 different ranges corresponding to breakfast lunch and dinner times, to check the frequency of trips to places, thus giving us an insight on which place is more popular which might be because of the restaurants in that area. </a:t>
            </a:r>
          </a:p>
          <a:p>
            <a:pPr marL="0" indent="0">
              <a:buNone/>
            </a:pPr>
            <a:endParaRPr lang="en-US" sz="2000" b="1" dirty="0">
              <a:solidFill>
                <a:srgbClr val="00B0F0"/>
              </a:solidFill>
              <a:latin typeface="Century" panose="02040604050505020304" pitchFamily="18" charset="0"/>
            </a:endParaRPr>
          </a:p>
          <a:p>
            <a:pPr marL="0" indent="0">
              <a:buNone/>
            </a:pPr>
            <a:r>
              <a:rPr lang="en-US" sz="2000" b="1" dirty="0" smtClean="0">
                <a:latin typeface="Century" panose="02040604050505020304" pitchFamily="18" charset="0"/>
              </a:rPr>
              <a:t>2. We filtered all the taxi data based on the taxi </a:t>
            </a:r>
            <a:r>
              <a:rPr lang="en-US" sz="2000" b="1" u="sng" dirty="0" smtClean="0">
                <a:latin typeface="Century" panose="02040604050505020304" pitchFamily="18" charset="0"/>
              </a:rPr>
              <a:t>pickup</a:t>
            </a:r>
            <a:r>
              <a:rPr lang="en-US" sz="2000" b="1" dirty="0" smtClean="0">
                <a:latin typeface="Century" panose="02040604050505020304" pitchFamily="18" charset="0"/>
              </a:rPr>
              <a:t> locations as the airport. We then checked all the drop locations for all these taxis in the output we got. If the drop locations were similar we counted it as one and thus with this we are able to suggest ride sharing.</a:t>
            </a:r>
            <a:endParaRPr lang="en-US" sz="2000" b="1" dirty="0" smtClean="0">
              <a:solidFill>
                <a:srgbClr val="00B0F0"/>
              </a:solidFill>
              <a:latin typeface="Century" panose="02040604050505020304" pitchFamily="18" charset="0"/>
            </a:endParaRPr>
          </a:p>
          <a:p>
            <a:pPr marL="0" indent="0">
              <a:buNone/>
            </a:pPr>
            <a:endParaRPr lang="en-US" sz="2000" b="1" dirty="0" smtClean="0">
              <a:solidFill>
                <a:srgbClr val="00B0F0"/>
              </a:solidFill>
              <a:latin typeface="Century" panose="02040604050505020304" pitchFamily="18" charset="0"/>
            </a:endParaRPr>
          </a:p>
          <a:p>
            <a:pPr marL="0" indent="0">
              <a:buNone/>
            </a:pPr>
            <a:endParaRPr lang="en-US" sz="2000" b="1" dirty="0" smtClean="0">
              <a:solidFill>
                <a:srgbClr val="00B0F0"/>
              </a:solidFill>
              <a:latin typeface="Century" panose="02040604050505020304" pitchFamily="18" charset="0"/>
            </a:endParaRPr>
          </a:p>
          <a:p>
            <a:pPr marL="0" indent="0">
              <a:buNone/>
            </a:pPr>
            <a:endParaRPr lang="en-US" sz="2000" b="1" dirty="0">
              <a:latin typeface="Century" panose="02040604050505020304" pitchFamily="18" charset="0"/>
            </a:endParaRPr>
          </a:p>
        </p:txBody>
      </p:sp>
    </p:spTree>
    <p:extLst>
      <p:ext uri="{BB962C8B-B14F-4D97-AF65-F5344CB8AC3E}">
        <p14:creationId xmlns:p14="http://schemas.microsoft.com/office/powerpoint/2010/main" val="336279697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DEF3116D-19A7-4353-9A3D-E478E5E6C239}" type="slidenum">
              <a:rPr lang="en-US" altLang="en-US" smtClean="0"/>
              <a:pPr>
                <a:defRPr/>
              </a:pPr>
              <a:t>8</a:t>
            </a:fld>
            <a:endParaRPr lang="en-US" altLang="en-US"/>
          </a:p>
        </p:txBody>
      </p:sp>
      <p:sp>
        <p:nvSpPr>
          <p:cNvPr id="4" name="TextBox 3"/>
          <p:cNvSpPr txBox="1"/>
          <p:nvPr/>
        </p:nvSpPr>
        <p:spPr>
          <a:xfrm>
            <a:off x="481781" y="1111045"/>
            <a:ext cx="8091948" cy="3477875"/>
          </a:xfrm>
          <a:prstGeom prst="rect">
            <a:avLst/>
          </a:prstGeom>
          <a:noFill/>
        </p:spPr>
        <p:txBody>
          <a:bodyPr wrap="square" rtlCol="0">
            <a:spAutoFit/>
          </a:bodyPr>
          <a:lstStyle/>
          <a:p>
            <a:endParaRPr lang="en-US" sz="2000" b="1" dirty="0" smtClean="0">
              <a:latin typeface="Century" panose="02040604050505020304" pitchFamily="18" charset="0"/>
            </a:endParaRPr>
          </a:p>
          <a:p>
            <a:r>
              <a:rPr lang="en-US" sz="2000" b="1" dirty="0" smtClean="0">
                <a:latin typeface="Century" panose="02040604050505020304" pitchFamily="18" charset="0"/>
              </a:rPr>
              <a:t>3. We filtered all the taxis with their respective medallion numbers using the pickup and drop locations as the airport. Then using that output we check if the given taxis have a roundtrip, and we store the data of the taxis that do not have a roundtrip. Now we use the JFK flight data and count the number of flights for a range of one hour for each day. We do this by adding 30 </a:t>
            </a:r>
            <a:r>
              <a:rPr lang="en-US" sz="2000" b="1" dirty="0" err="1" smtClean="0">
                <a:latin typeface="Century" panose="02040604050505020304" pitchFamily="18" charset="0"/>
              </a:rPr>
              <a:t>mins</a:t>
            </a:r>
            <a:r>
              <a:rPr lang="en-US" sz="2000" b="1" dirty="0" smtClean="0">
                <a:latin typeface="Century" panose="02040604050505020304" pitchFamily="18" charset="0"/>
              </a:rPr>
              <a:t> to original arrival time as it takes around 30 </a:t>
            </a:r>
            <a:r>
              <a:rPr lang="en-US" sz="2000" b="1" dirty="0" err="1" smtClean="0">
                <a:latin typeface="Century" panose="02040604050505020304" pitchFamily="18" charset="0"/>
              </a:rPr>
              <a:t>mins</a:t>
            </a:r>
            <a:r>
              <a:rPr lang="en-US" sz="2000" b="1" dirty="0" smtClean="0">
                <a:latin typeface="Century" panose="02040604050505020304" pitchFamily="18" charset="0"/>
              </a:rPr>
              <a:t> to get out of the airport. Now we see each taxi and the time of drop and match it with this flight output. This analytic helps us to inform the taxis the number of flights have already landed</a:t>
            </a:r>
            <a:r>
              <a:rPr lang="en-US" sz="2000" b="1" dirty="0">
                <a:latin typeface="Century" panose="02040604050505020304" pitchFamily="18" charset="0"/>
              </a:rPr>
              <a:t> </a:t>
            </a:r>
            <a:r>
              <a:rPr lang="en-US" sz="2000" b="1" dirty="0" smtClean="0">
                <a:latin typeface="Century" panose="02040604050505020304" pitchFamily="18" charset="0"/>
              </a:rPr>
              <a:t>and hence pick up passengers.</a:t>
            </a:r>
            <a:endParaRPr lang="en-US" sz="2000" b="1" dirty="0">
              <a:latin typeface="Century" panose="02040604050505020304" pitchFamily="18" charset="0"/>
            </a:endParaRPr>
          </a:p>
        </p:txBody>
      </p:sp>
      <p:sp>
        <p:nvSpPr>
          <p:cNvPr id="3" name="TextBox 2"/>
          <p:cNvSpPr txBox="1"/>
          <p:nvPr/>
        </p:nvSpPr>
        <p:spPr>
          <a:xfrm>
            <a:off x="481781" y="530942"/>
            <a:ext cx="4227871" cy="461665"/>
          </a:xfrm>
          <a:prstGeom prst="rect">
            <a:avLst/>
          </a:prstGeom>
          <a:noFill/>
        </p:spPr>
        <p:txBody>
          <a:bodyPr wrap="square" rtlCol="0">
            <a:spAutoFit/>
          </a:bodyPr>
          <a:lstStyle/>
          <a:p>
            <a:r>
              <a:rPr lang="en-US" sz="2400" b="1" kern="0" dirty="0">
                <a:solidFill>
                  <a:srgbClr val="000000"/>
                </a:solidFill>
                <a:latin typeface="Century" panose="02040604050505020304" pitchFamily="18" charset="0"/>
                <a:ea typeface="+mj-ea"/>
                <a:cs typeface="Arial"/>
              </a:rPr>
              <a:t>NYC Taxi System Analytic</a:t>
            </a:r>
            <a:endParaRPr lang="en-US" dirty="0"/>
          </a:p>
        </p:txBody>
      </p:sp>
    </p:spTree>
    <p:extLst>
      <p:ext uri="{BB962C8B-B14F-4D97-AF65-F5344CB8AC3E}">
        <p14:creationId xmlns:p14="http://schemas.microsoft.com/office/powerpoint/2010/main" val="383739096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defRPr/>
            </a:pPr>
            <a:fld id="{DEF3116D-19A7-4353-9A3D-E478E5E6C239}" type="slidenum">
              <a:rPr lang="en-US" altLang="en-US" smtClean="0"/>
              <a:pPr>
                <a:defRPr/>
              </a:pPr>
              <a:t>9</a:t>
            </a:fld>
            <a:endParaRPr lang="en-US" altLang="en-US"/>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43000"/>
            <a:ext cx="9144000" cy="4663467"/>
          </a:xfrm>
          <a:prstGeom prst="rect">
            <a:avLst/>
          </a:prstGeom>
        </p:spPr>
      </p:pic>
      <p:sp>
        <p:nvSpPr>
          <p:cNvPr id="7" name="TextBox 6"/>
          <p:cNvSpPr txBox="1"/>
          <p:nvPr/>
        </p:nvSpPr>
        <p:spPr>
          <a:xfrm>
            <a:off x="432619" y="5987845"/>
            <a:ext cx="7423355" cy="307777"/>
          </a:xfrm>
          <a:prstGeom prst="rect">
            <a:avLst/>
          </a:prstGeom>
          <a:noFill/>
        </p:spPr>
        <p:txBody>
          <a:bodyPr wrap="square" rtlCol="0">
            <a:spAutoFit/>
          </a:bodyPr>
          <a:lstStyle/>
          <a:p>
            <a:r>
              <a:rPr lang="en-US" b="1" dirty="0" smtClean="0">
                <a:solidFill>
                  <a:srgbClr val="C00000"/>
                </a:solidFill>
              </a:rPr>
              <a:t>Output for Analytic-1 (popular places)</a:t>
            </a:r>
            <a:endParaRPr lang="en-US" b="1" dirty="0">
              <a:solidFill>
                <a:srgbClr val="C00000"/>
              </a:solidFill>
            </a:endParaRPr>
          </a:p>
        </p:txBody>
      </p:sp>
      <p:sp>
        <p:nvSpPr>
          <p:cNvPr id="8" name="TextBox 7"/>
          <p:cNvSpPr txBox="1"/>
          <p:nvPr/>
        </p:nvSpPr>
        <p:spPr>
          <a:xfrm>
            <a:off x="432619" y="623068"/>
            <a:ext cx="4680154" cy="677108"/>
          </a:xfrm>
          <a:prstGeom prst="rect">
            <a:avLst/>
          </a:prstGeom>
          <a:noFill/>
        </p:spPr>
        <p:txBody>
          <a:bodyPr wrap="square" rtlCol="0">
            <a:spAutoFit/>
          </a:bodyPr>
          <a:lstStyle/>
          <a:p>
            <a:pPr lvl="0"/>
            <a:r>
              <a:rPr lang="en-US" sz="2400" b="1" kern="0" dirty="0">
                <a:solidFill>
                  <a:srgbClr val="000000"/>
                </a:solidFill>
                <a:latin typeface="Century" panose="02040604050505020304" pitchFamily="18" charset="0"/>
                <a:cs typeface="Arial"/>
              </a:rPr>
              <a:t>NYC Taxi System Analytic</a:t>
            </a:r>
            <a:endParaRPr lang="en-US" dirty="0">
              <a:solidFill>
                <a:srgbClr val="000000"/>
              </a:solidFill>
            </a:endParaRPr>
          </a:p>
          <a:p>
            <a:endParaRPr lang="en-US" dirty="0"/>
          </a:p>
        </p:txBody>
      </p:sp>
    </p:spTree>
    <p:extLst>
      <p:ext uri="{BB962C8B-B14F-4D97-AF65-F5344CB8AC3E}">
        <p14:creationId xmlns:p14="http://schemas.microsoft.com/office/powerpoint/2010/main" val="166128090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Level">
  <a:themeElements>
    <a:clrScheme name="Level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Level">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Level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Level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Level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Level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Level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Level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Level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Level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0 September 2009">
  <a:themeElements>
    <a:clrScheme name="10 September 2009 1">
      <a:dk1>
        <a:srgbClr val="808080"/>
      </a:dk1>
      <a:lt1>
        <a:srgbClr val="FFFFFF"/>
      </a:lt1>
      <a:dk2>
        <a:srgbClr val="000000"/>
      </a:dk2>
      <a:lt2>
        <a:srgbClr val="FFFFFF"/>
      </a:lt2>
      <a:accent1>
        <a:srgbClr val="7889FB"/>
      </a:accent1>
      <a:accent2>
        <a:srgbClr val="009999"/>
      </a:accent2>
      <a:accent3>
        <a:srgbClr val="AAAAAA"/>
      </a:accent3>
      <a:accent4>
        <a:srgbClr val="DADADA"/>
      </a:accent4>
      <a:accent5>
        <a:srgbClr val="BEC4FD"/>
      </a:accent5>
      <a:accent6>
        <a:srgbClr val="008A8A"/>
      </a:accent6>
      <a:hlink>
        <a:srgbClr val="7889FB"/>
      </a:hlink>
      <a:folHlink>
        <a:srgbClr val="9900CC"/>
      </a:folHlink>
    </a:clrScheme>
    <a:fontScheme name="10 September 2009">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0 September 2009 1">
        <a:dk1>
          <a:srgbClr val="808080"/>
        </a:dk1>
        <a:lt1>
          <a:srgbClr val="FFFFFF"/>
        </a:lt1>
        <a:dk2>
          <a:srgbClr val="000000"/>
        </a:dk2>
        <a:lt2>
          <a:srgbClr val="FFFFFF"/>
        </a:lt2>
        <a:accent1>
          <a:srgbClr val="7889FB"/>
        </a:accent1>
        <a:accent2>
          <a:srgbClr val="009999"/>
        </a:accent2>
        <a:accent3>
          <a:srgbClr val="AAAAAA"/>
        </a:accent3>
        <a:accent4>
          <a:srgbClr val="DADADA"/>
        </a:accent4>
        <a:accent5>
          <a:srgbClr val="BEC4FD"/>
        </a:accent5>
        <a:accent6>
          <a:srgbClr val="008A8A"/>
        </a:accent6>
        <a:hlink>
          <a:srgbClr val="7889FB"/>
        </a:hlink>
        <a:folHlink>
          <a:srgbClr val="9900CC"/>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6701</TotalTime>
  <Words>1267</Words>
  <Application>Microsoft Macintosh PowerPoint</Application>
  <PresentationFormat>On-screen Show (4:3)</PresentationFormat>
  <Paragraphs>147</Paragraphs>
  <Slides>19</Slides>
  <Notes>5</Notes>
  <HiddenSlides>0</HiddenSlides>
  <MMClips>0</MMClips>
  <ScaleCrop>false</ScaleCrop>
  <HeadingPairs>
    <vt:vector size="4" baseType="variant">
      <vt:variant>
        <vt:lpstr>Theme</vt:lpstr>
      </vt:variant>
      <vt:variant>
        <vt:i4>2</vt:i4>
      </vt:variant>
      <vt:variant>
        <vt:lpstr>Slide Titles</vt:lpstr>
      </vt:variant>
      <vt:variant>
        <vt:i4>19</vt:i4>
      </vt:variant>
    </vt:vector>
  </HeadingPairs>
  <TitlesOfParts>
    <vt:vector size="21" baseType="lpstr">
      <vt:lpstr>Level</vt:lpstr>
      <vt:lpstr>10 September 2009</vt:lpstr>
      <vt:lpstr>Analytics Project  Presentation - Spring 2015</vt:lpstr>
      <vt:lpstr>NYC Taxi System Analytic</vt:lpstr>
      <vt:lpstr>NYC Taxi System Analytic</vt:lpstr>
      <vt:lpstr>NYC Taxi System Analytic</vt:lpstr>
      <vt:lpstr>NYC Taxi System Analytic</vt:lpstr>
      <vt:lpstr>NYC Taxi System Analytic</vt:lpstr>
      <vt:lpstr>NYC Taxi System Analytic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NYC Taxi System Analytic</vt:lpstr>
      <vt:lpstr>PowerPoint Presentation</vt:lpstr>
      <vt:lpstr>NYC Taxi System Analytic</vt:lpstr>
      <vt:lpstr>NYC Taxi System Analytic</vt:lpstr>
      <vt:lpstr>NYC Taxi System Analytic</vt:lpstr>
    </vt:vector>
  </TitlesOfParts>
  <Company>IBM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administrator</dc:creator>
  <cp:lastModifiedBy>praveen mareedu</cp:lastModifiedBy>
  <cp:revision>1791</cp:revision>
  <dcterms:created xsi:type="dcterms:W3CDTF">2013-01-20T16:38:10Z</dcterms:created>
  <dcterms:modified xsi:type="dcterms:W3CDTF">2015-05-07T00:50:49Z</dcterms:modified>
</cp:coreProperties>
</file>

<file path=docProps/thumbnail.jpeg>
</file>